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69" r:id="rId3"/>
    <p:sldId id="293" r:id="rId4"/>
    <p:sldId id="287" r:id="rId5"/>
    <p:sldId id="288" r:id="rId6"/>
    <p:sldId id="286" r:id="rId7"/>
    <p:sldId id="294" r:id="rId8"/>
    <p:sldId id="289" r:id="rId9"/>
    <p:sldId id="290" r:id="rId10"/>
    <p:sldId id="271" r:id="rId11"/>
    <p:sldId id="283" r:id="rId12"/>
    <p:sldId id="276" r:id="rId13"/>
    <p:sldId id="272" r:id="rId14"/>
    <p:sldId id="277" r:id="rId15"/>
    <p:sldId id="275" r:id="rId16"/>
    <p:sldId id="260" r:id="rId17"/>
    <p:sldId id="274" r:id="rId18"/>
    <p:sldId id="278" r:id="rId19"/>
    <p:sldId id="279" r:id="rId20"/>
    <p:sldId id="280" r:id="rId21"/>
    <p:sldId id="281" r:id="rId22"/>
  </p:sldIdLst>
  <p:sldSz cx="12192000" cy="6858000"/>
  <p:notesSz cx="6858000" cy="9144000"/>
  <p:embeddedFontLst>
    <p:embeddedFont>
      <p:font typeface="프리젠테이션 3 Light" pitchFamily="2" charset="-127"/>
      <p:regular r:id="rId24"/>
    </p:embeddedFont>
    <p:embeddedFont>
      <p:font typeface="프리젠테이션 5 Medium" pitchFamily="2" charset="-127"/>
      <p:regular r:id="rId25"/>
    </p:embeddedFont>
    <p:embeddedFont>
      <p:font typeface="프리젠테이션 8 ExtraBold" pitchFamily="2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270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0020"/>
    <a:srgbClr val="6A4C93"/>
    <a:srgbClr val="D3D3D3"/>
    <a:srgbClr val="2D3142"/>
    <a:srgbClr val="7A4A91"/>
    <a:srgbClr val="262122"/>
    <a:srgbClr val="D8B4E2"/>
    <a:srgbClr val="F2E7AC"/>
    <a:srgbClr val="F2C4D5"/>
    <a:srgbClr val="F2A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1734" autoAdjust="0"/>
  </p:normalViewPr>
  <p:slideViewPr>
    <p:cSldViewPr snapToGrid="0" showGuides="1">
      <p:cViewPr varScale="1">
        <p:scale>
          <a:sx n="72" d="100"/>
          <a:sy n="72" d="100"/>
        </p:scale>
        <p:origin x="1044" y="66"/>
      </p:cViewPr>
      <p:guideLst>
        <p:guide pos="3840"/>
        <p:guide pos="665"/>
        <p:guide pos="270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fld id="{37751E06-FB3C-4D01-947B-0172C099AC01}" type="datetimeFigureOut">
              <a:rPr lang="ko-KR" altLang="en-US" smtClean="0"/>
              <a:pPr/>
              <a:t>2025-08-12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fld id="{FD7160FC-9A3C-48D0-89E5-2FC5FA707A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8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2</a:t>
            </a:r>
            <a:r>
              <a:rPr lang="ko-KR" altLang="en-US"/>
              <a:t>조 코딩싹팀은 </a:t>
            </a:r>
            <a:r>
              <a:rPr lang="en-US" altLang="ko-KR"/>
              <a:t>LLM</a:t>
            </a:r>
            <a:r>
              <a:rPr lang="ko-KR" altLang="en-US"/>
              <a:t>과 </a:t>
            </a:r>
            <a:r>
              <a:rPr lang="en-US" altLang="ko-KR"/>
              <a:t>RAG </a:t>
            </a:r>
            <a:r>
              <a:rPr lang="ko-KR" altLang="en-US"/>
              <a:t>기반으로 자동차보험을 추천하는 플랫폼을 만들었습니다</a:t>
            </a:r>
            <a:r>
              <a:rPr lang="en-US" altLang="ko-KR"/>
              <a:t>.</a:t>
            </a:r>
          </a:p>
          <a:p>
            <a:r>
              <a:rPr lang="ko-KR" altLang="en-US"/>
              <a:t>조원으로는 김진경</a:t>
            </a:r>
            <a:r>
              <a:rPr lang="en-US" altLang="ko-KR"/>
              <a:t>,</a:t>
            </a:r>
            <a:r>
              <a:rPr lang="ko-KR" altLang="en-US"/>
              <a:t>김민준</a:t>
            </a:r>
            <a:r>
              <a:rPr lang="en-US" altLang="ko-KR"/>
              <a:t>,</a:t>
            </a:r>
            <a:r>
              <a:rPr lang="ko-KR" altLang="en-US"/>
              <a:t>장선호</a:t>
            </a:r>
            <a:r>
              <a:rPr lang="en-US" altLang="ko-KR"/>
              <a:t>,</a:t>
            </a:r>
            <a:r>
              <a:rPr lang="ko-KR" altLang="en-US"/>
              <a:t>한창희</a:t>
            </a:r>
            <a:r>
              <a:rPr lang="en-US" altLang="ko-KR"/>
              <a:t>,</a:t>
            </a:r>
            <a:r>
              <a:rPr lang="ko-KR" altLang="en-US"/>
              <a:t>유성미로 구성되었습니다</a:t>
            </a:r>
            <a:r>
              <a:rPr lang="en-US" altLang="ko-KR"/>
              <a:t>.</a:t>
            </a:r>
          </a:p>
          <a:p>
            <a:r>
              <a:rPr lang="ko-KR" altLang="en-US"/>
              <a:t>프로젝트 발표를 시작하겠습니다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0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자동차 보험에 대한 설명 </a:t>
            </a:r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3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1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저희 프로젝트가 주목하는 자동차보험 시장의 규모 자체는 압도적입니다</a:t>
            </a:r>
            <a:r>
              <a:rPr lang="en-US" altLang="ko-KR"/>
              <a:t>.</a:t>
            </a:r>
          </a:p>
          <a:p>
            <a:r>
              <a:rPr lang="en-US" altLang="ko-KR"/>
              <a:t>10</a:t>
            </a:r>
            <a:r>
              <a:rPr lang="ko-KR" altLang="en-US"/>
              <a:t>년간 자동차 등록 차량은 </a:t>
            </a:r>
            <a:r>
              <a:rPr lang="en-US" altLang="ko-KR"/>
              <a:t>35%</a:t>
            </a:r>
            <a:r>
              <a:rPr lang="ko-KR" altLang="en-US"/>
              <a:t>이상 증가하였습니다</a:t>
            </a:r>
            <a:r>
              <a:rPr lang="en-US" altLang="ko-KR"/>
              <a:t>. </a:t>
            </a:r>
          </a:p>
          <a:p>
            <a:r>
              <a:rPr lang="ko-KR" altLang="en-US"/>
              <a:t>소득 증가와 도시 인구 증가로 인해 도로에 운행되는 차량 수가 증가함에 따라 크게 성장하였고</a:t>
            </a:r>
            <a:r>
              <a:rPr lang="en-US" altLang="ko-KR"/>
              <a:t>, </a:t>
            </a:r>
            <a:r>
              <a:rPr lang="ko-KR" altLang="en-US"/>
              <a:t>지방은 대중교통 감소로 인해 개인이동수단이 늘어났기에 차량은 증가되었다고 볼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이는 자동차가 단순한 이동순단을 넘어 </a:t>
            </a:r>
            <a:r>
              <a:rPr lang="en-US" altLang="ko-KR"/>
              <a:t>‘</a:t>
            </a:r>
            <a:r>
              <a:rPr lang="ko-KR" altLang="en-US"/>
              <a:t>국민 필수템</a:t>
            </a:r>
            <a:r>
              <a:rPr lang="en-US" altLang="ko-KR"/>
              <a:t>’</a:t>
            </a:r>
            <a:r>
              <a:rPr lang="ko-KR" altLang="en-US"/>
              <a:t>으로 자리매김 했다고 볼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이에 따른 자동차 보험 역시 연간 </a:t>
            </a:r>
            <a:r>
              <a:rPr lang="en-US" altLang="ko-KR"/>
              <a:t>N</a:t>
            </a:r>
            <a:r>
              <a:rPr lang="ko-KR" altLang="en-US"/>
              <a:t>조원 규모에 달하는 거대한 규모를 형성하고 있습니다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26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이런 대규모 자동차 보험시장에서 소비자들이 겪는 가장 큰 </a:t>
            </a:r>
            <a:r>
              <a:rPr lang="en-US" altLang="ko-KR"/>
              <a:t>Pain Point</a:t>
            </a:r>
            <a:r>
              <a:rPr lang="ko-KR" altLang="en-US"/>
              <a:t>는 바로 정보 과부하 입니다</a:t>
            </a:r>
            <a:r>
              <a:rPr lang="en-US" altLang="ko-KR"/>
              <a:t>. </a:t>
            </a:r>
          </a:p>
          <a:p>
            <a:r>
              <a:rPr lang="ko-KR" altLang="en-US"/>
              <a:t>보험사들이 경쟁적으로 다양한 상품을 쏟아내고 있어며</a:t>
            </a:r>
            <a:r>
              <a:rPr lang="en-US" altLang="ko-KR"/>
              <a:t>, </a:t>
            </a:r>
            <a:r>
              <a:rPr lang="ko-KR" altLang="en-US"/>
              <a:t>대부분 약관이 비슷하면서 미묘하게 달라 일반 소비자들이 직접 비교하여 최적의 선택을 하기에는 불가능에 가깝습니다</a:t>
            </a:r>
            <a:r>
              <a:rPr lang="en-US" altLang="ko-KR"/>
              <a:t>. </a:t>
            </a:r>
          </a:p>
          <a:p>
            <a:r>
              <a:rPr lang="ko-KR" altLang="en-US"/>
              <a:t>이로인해 소비자들은 불필요한 비교 피로도를 느끼거나</a:t>
            </a:r>
            <a:r>
              <a:rPr lang="en-US" altLang="ko-KR"/>
              <a:t>, </a:t>
            </a:r>
            <a:r>
              <a:rPr lang="ko-KR" altLang="en-US"/>
              <a:t>복잡한 전문 용어로 인해 정보를 오해하고 합리적인 판단을 내리지 못하는 상황에 놓여있습니다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이러한 소비자 </a:t>
            </a:r>
            <a:r>
              <a:rPr lang="en-US" altLang="ko-KR"/>
              <a:t>Pain Point</a:t>
            </a:r>
            <a:r>
              <a:rPr lang="ko-KR" altLang="en-US"/>
              <a:t>와 맞물려 보험사들역시 어려움을 겪고 있습니다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지난해 국내 자동차 보험 시장은 </a:t>
            </a:r>
            <a:r>
              <a:rPr lang="en-US" altLang="ko-KR"/>
              <a:t>4</a:t>
            </a:r>
            <a:r>
              <a:rPr lang="ko-KR" altLang="en-US"/>
              <a:t>년만에 운영 적자로 전환되었으며</a:t>
            </a:r>
            <a:r>
              <a:rPr lang="en-US" altLang="ko-KR"/>
              <a:t>, </a:t>
            </a:r>
            <a:r>
              <a:rPr lang="ko-KR" altLang="en-US"/>
              <a:t>이는 보험료를 낮춘 반면 사고 건수는 늘어 손해율이 급증했기 때문입니다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이는 보험사들이 수익성을 확보하기 위해 더욱 다양한 상품을 내놓거나</a:t>
            </a:r>
            <a:r>
              <a:rPr lang="en-US" altLang="ko-KR"/>
              <a:t>, </a:t>
            </a:r>
            <a:r>
              <a:rPr lang="ko-KR" altLang="en-US"/>
              <a:t>복잡한 약관을 통해 손해율을 관리하려는 시도로 이어질 수 있으며</a:t>
            </a:r>
            <a:r>
              <a:rPr lang="en-US" altLang="ko-KR"/>
              <a:t>, </a:t>
            </a:r>
            <a:r>
              <a:rPr lang="ko-KR" altLang="en-US"/>
              <a:t>결국 소비자들의 정보 접근성을 더욱 저해하고 혼란을 가중시키고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이러한 문제는 비단 소비자와 보험사만의 영역이 아닙니다</a:t>
            </a:r>
            <a:r>
              <a:rPr lang="en-US" altLang="ko-KR"/>
              <a:t>. 25</a:t>
            </a:r>
            <a:r>
              <a:rPr lang="ko-KR" altLang="en-US"/>
              <a:t>년 </a:t>
            </a:r>
            <a:r>
              <a:rPr lang="en-US" altLang="ko-KR"/>
              <a:t>2</a:t>
            </a:r>
            <a:r>
              <a:rPr lang="ko-KR" altLang="en-US"/>
              <a:t>월 정부가 </a:t>
            </a:r>
            <a:r>
              <a:rPr lang="en-US" altLang="ko-KR"/>
              <a:t>‘</a:t>
            </a:r>
            <a:r>
              <a:rPr lang="ko-KR" altLang="en-US"/>
              <a:t>자동차보험 부정수급 개선 대책</a:t>
            </a:r>
            <a:r>
              <a:rPr lang="en-US" altLang="ko-KR"/>
              <a:t>‘</a:t>
            </a:r>
            <a:r>
              <a:rPr lang="ko-KR" altLang="en-US"/>
              <a:t>을 발표하며 국민 부담을 낮추고 시장의 건전성을 확보하려 나선것은</a:t>
            </a:r>
            <a:r>
              <a:rPr lang="en-US" altLang="ko-KR"/>
              <a:t>, </a:t>
            </a:r>
          </a:p>
          <a:p>
            <a:r>
              <a:rPr lang="ko-KR" altLang="en-US"/>
              <a:t>현재 자동차 보험 시장의 비효율성과 문제점이 국가적 차원의 해결이 필요한 과제임을 명확히 보여줍니다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현 시장에는 보험상품 비교</a:t>
            </a:r>
            <a:r>
              <a:rPr lang="en-US" altLang="ko-KR"/>
              <a:t>. </a:t>
            </a:r>
            <a:r>
              <a:rPr lang="ko-KR" altLang="en-US"/>
              <a:t>추천 플랫폼이 출시되었습니다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다만 보험업계와 핀테크 업계가 수수료를 둘러싸고 갈등을 받고 있습니다</a:t>
            </a:r>
            <a:r>
              <a:rPr lang="en-US" altLang="ko-KR"/>
              <a:t>.</a:t>
            </a:r>
            <a:br>
              <a:rPr lang="en-US" altLang="ko-KR"/>
            </a:br>
            <a:br>
              <a:rPr lang="en-US" altLang="ko-KR"/>
            </a:b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0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이처럼 보험사와 소비자 모두가 겪는 정보 불균형과 정보 과부하는 더 이상 간과할 수 없는 심각한 문제입니다</a:t>
            </a:r>
            <a:r>
              <a:rPr lang="en-US" altLang="ko-KR"/>
              <a:t>. </a:t>
            </a:r>
            <a:r>
              <a:rPr lang="ko-KR" altLang="en-US"/>
              <a:t>현재의 보험 선택 과정은 불필요한 시간 낭비</a:t>
            </a:r>
            <a:r>
              <a:rPr lang="en-US" altLang="ko-KR"/>
              <a:t>, </a:t>
            </a:r>
            <a:r>
              <a:rPr lang="ko-KR" altLang="en-US"/>
              <a:t>그리고 불완전한 이해로 인한 위험을 내포하고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저희 프로젝트는 이러한 문제를 해결하기 위해 다음과 같은 기능들을 제공합니다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1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68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B32D1-B23C-F9C2-0B01-D6E01C422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DE6A96-07DC-EB6A-ACAE-9D3706455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18033-A82F-1B31-F903-749E3CA0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32BD9-2BF1-8D30-8A45-DF6DE768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08914-0924-19F1-0FA2-6BE731AD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61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2BCB-6648-5FA0-2A38-7D0F6DAF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8D0779-6E0D-99A2-7CC0-1D877E7BE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6717A2-06FC-3F01-17AF-281F70FB2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903637-105D-1DF3-2894-1515D960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6C2BBB-8B3B-A760-80A5-A54B71D8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2E9ED9-B322-0DFD-ACF2-4C2E3643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6D179-3ED2-D863-776B-E37098C7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29B8B3-2FED-1723-0E05-3081F7A05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22F30-C83B-A4FC-144D-85D04B2A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2F5EF-1562-64BF-D056-F70CD162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03B3D-1A1C-E08E-3CFA-52F06DBE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1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68C8B7-2913-66DC-95E9-BD5BB94C4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13C645-95A8-D0D9-93D8-CCB6C892B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E8799-22BB-B844-CB9C-DF7B2603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61B75-4D6D-9F9B-E82E-60869235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D8D82-979A-6259-1E06-FB6860D0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2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99EC3-9274-930D-89F3-2A4055E9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A11A3-EAB9-3FDA-1B4E-1D730FA5C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DC354-2158-5C66-CE3F-598B04F7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A82AB-9161-BD39-580B-F5E6862F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F53CB-C5A5-FABB-98C2-19702A4B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3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E34B1-9883-14C2-2ED9-63A693BD4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D0E70C-153C-5C68-5FF8-8DF994D90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A2ED4-2B97-135E-63B5-EF1798F3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F09E4-BEF5-56B9-CB9A-0DDAB2FBA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7672B-CFBF-4DD1-C43E-FAFABC4D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E6291-631D-1257-BBD4-E3F0EA05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EB8F4-1329-F3F9-E789-DD0300115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F9262-AE67-B495-3C03-88CB4B519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57FCA6-E2B9-8DFF-BB8D-51C98454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732E9-11E9-B9A3-E544-70C706FD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6E412-5551-C967-18B1-56A125D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4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FBB91-42E0-C83C-14C2-A2B9467B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1E7C1-66D9-7D61-3858-E39F45D23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907299-1815-27E5-F709-B0F14643B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F658AF-3FEB-A0C2-AE7E-C7ECF719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46C552-9626-504E-BEB9-02B261AA1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3DCBC9-CB61-7152-3ADF-77FEE3098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7D6513-85EE-AD28-775C-2640C7AD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0BF5A8-5085-6306-A00A-BCC0DFC9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05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BEE0B-08C7-2CC0-C6CD-E4CD5D3D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F614E2-3077-B759-5668-CEE9CAF4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20ABAC-0792-C31C-A931-2D57FD02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295ECA-81A3-1E8A-AF21-65AA8C20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AE4E98-8165-CA76-B449-0118EBE6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306F91-A1A8-6B60-72B1-6968E37A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7D815-7722-BD7C-C3B0-B536B2FD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8DC96D1-32A2-6B4A-455C-05BF1CE29002}"/>
              </a:ext>
            </a:extLst>
          </p:cNvPr>
          <p:cNvSpPr/>
          <p:nvPr userDrawn="1"/>
        </p:nvSpPr>
        <p:spPr>
          <a:xfrm>
            <a:off x="746124" y="362084"/>
            <a:ext cx="590282" cy="587176"/>
          </a:xfrm>
          <a:custGeom>
            <a:avLst/>
            <a:gdLst>
              <a:gd name="connsiteX0" fmla="*/ 317456 w 590282"/>
              <a:gd name="connsiteY0" fmla="*/ 0 h 587176"/>
              <a:gd name="connsiteX1" fmla="*/ 386647 w 590282"/>
              <a:gd name="connsiteY1" fmla="*/ 13969 h 587176"/>
              <a:gd name="connsiteX2" fmla="*/ 410713 w 590282"/>
              <a:gd name="connsiteY2" fmla="*/ 30195 h 587176"/>
              <a:gd name="connsiteX3" fmla="*/ 424702 w 590282"/>
              <a:gd name="connsiteY3" fmla="*/ 33019 h 587176"/>
              <a:gd name="connsiteX4" fmla="*/ 502909 w 590282"/>
              <a:gd name="connsiteY4" fmla="*/ 97421 h 587176"/>
              <a:gd name="connsiteX5" fmla="*/ 516852 w 590282"/>
              <a:gd name="connsiteY5" fmla="*/ 126425 h 587176"/>
              <a:gd name="connsiteX6" fmla="*/ 538219 w 590282"/>
              <a:gd name="connsiteY6" fmla="*/ 140831 h 587176"/>
              <a:gd name="connsiteX7" fmla="*/ 590282 w 590282"/>
              <a:gd name="connsiteY7" fmla="*/ 266523 h 587176"/>
              <a:gd name="connsiteX8" fmla="*/ 581721 w 590282"/>
              <a:gd name="connsiteY8" fmla="*/ 308929 h 587176"/>
              <a:gd name="connsiteX9" fmla="*/ 587243 w 590282"/>
              <a:gd name="connsiteY9" fmla="*/ 336283 h 587176"/>
              <a:gd name="connsiteX10" fmla="*/ 573274 w 590282"/>
              <a:gd name="connsiteY10" fmla="*/ 405474 h 587176"/>
              <a:gd name="connsiteX11" fmla="*/ 573035 w 590282"/>
              <a:gd name="connsiteY11" fmla="*/ 405829 h 587176"/>
              <a:gd name="connsiteX12" fmla="*/ 569771 w 590282"/>
              <a:gd name="connsiteY12" fmla="*/ 427420 h 587176"/>
              <a:gd name="connsiteX13" fmla="*/ 469197 w 590282"/>
              <a:gd name="connsiteY13" fmla="*/ 538348 h 587176"/>
              <a:gd name="connsiteX14" fmla="*/ 454557 w 590282"/>
              <a:gd name="connsiteY14" fmla="*/ 541304 h 587176"/>
              <a:gd name="connsiteX15" fmla="*/ 412047 w 590282"/>
              <a:gd name="connsiteY15" fmla="*/ 569965 h 587176"/>
              <a:gd name="connsiteX16" fmla="*/ 342856 w 590282"/>
              <a:gd name="connsiteY16" fmla="*/ 583934 h 587176"/>
              <a:gd name="connsiteX17" fmla="*/ 322378 w 590282"/>
              <a:gd name="connsiteY17" fmla="*/ 579800 h 587176"/>
              <a:gd name="connsiteX18" fmla="*/ 285841 w 590282"/>
              <a:gd name="connsiteY18" fmla="*/ 587176 h 587176"/>
              <a:gd name="connsiteX19" fmla="*/ 216650 w 590282"/>
              <a:gd name="connsiteY19" fmla="*/ 573207 h 587176"/>
              <a:gd name="connsiteX20" fmla="*/ 205115 w 590282"/>
              <a:gd name="connsiteY20" fmla="*/ 565430 h 587176"/>
              <a:gd name="connsiteX21" fmla="*/ 191528 w 590282"/>
              <a:gd name="connsiteY21" fmla="*/ 563376 h 587176"/>
              <a:gd name="connsiteX22" fmla="*/ 80600 w 590282"/>
              <a:gd name="connsiteY22" fmla="*/ 462802 h 587176"/>
              <a:gd name="connsiteX23" fmla="*/ 80462 w 590282"/>
              <a:gd name="connsiteY23" fmla="*/ 462117 h 587176"/>
              <a:gd name="connsiteX24" fmla="*/ 52064 w 590282"/>
              <a:gd name="connsiteY24" fmla="*/ 442971 h 587176"/>
              <a:gd name="connsiteX25" fmla="*/ 0 w 590282"/>
              <a:gd name="connsiteY25" fmla="*/ 317278 h 587176"/>
              <a:gd name="connsiteX26" fmla="*/ 13969 w 590282"/>
              <a:gd name="connsiteY26" fmla="*/ 248087 h 587176"/>
              <a:gd name="connsiteX27" fmla="*/ 23115 w 590282"/>
              <a:gd name="connsiteY27" fmla="*/ 234522 h 587176"/>
              <a:gd name="connsiteX28" fmla="*/ 26715 w 590282"/>
              <a:gd name="connsiteY28" fmla="*/ 216691 h 587176"/>
              <a:gd name="connsiteX29" fmla="*/ 53337 w 590282"/>
              <a:gd name="connsiteY29" fmla="*/ 172813 h 587176"/>
              <a:gd name="connsiteX30" fmla="*/ 68649 w 590282"/>
              <a:gd name="connsiteY30" fmla="*/ 158899 h 587176"/>
              <a:gd name="connsiteX31" fmla="*/ 71119 w 590282"/>
              <a:gd name="connsiteY31" fmla="*/ 146665 h 587176"/>
              <a:gd name="connsiteX32" fmla="*/ 182047 w 590282"/>
              <a:gd name="connsiteY32" fmla="*/ 46092 h 587176"/>
              <a:gd name="connsiteX33" fmla="*/ 205990 w 590282"/>
              <a:gd name="connsiteY33" fmla="*/ 42472 h 587176"/>
              <a:gd name="connsiteX34" fmla="*/ 248265 w 590282"/>
              <a:gd name="connsiteY34" fmla="*/ 13969 h 587176"/>
              <a:gd name="connsiteX35" fmla="*/ 317456 w 590282"/>
              <a:gd name="connsiteY35" fmla="*/ 0 h 5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82" h="587176">
                <a:moveTo>
                  <a:pt x="317456" y="0"/>
                </a:moveTo>
                <a:cubicBezTo>
                  <a:pt x="341999" y="0"/>
                  <a:pt x="365380" y="4974"/>
                  <a:pt x="386647" y="13969"/>
                </a:cubicBezTo>
                <a:lnTo>
                  <a:pt x="410713" y="30195"/>
                </a:lnTo>
                <a:lnTo>
                  <a:pt x="424702" y="33019"/>
                </a:lnTo>
                <a:cubicBezTo>
                  <a:pt x="456601" y="46511"/>
                  <a:pt x="483743" y="69051"/>
                  <a:pt x="502909" y="97421"/>
                </a:cubicBezTo>
                <a:lnTo>
                  <a:pt x="516852" y="126425"/>
                </a:lnTo>
                <a:lnTo>
                  <a:pt x="538219" y="140831"/>
                </a:lnTo>
                <a:cubicBezTo>
                  <a:pt x="570386" y="172998"/>
                  <a:pt x="590282" y="217437"/>
                  <a:pt x="590282" y="266523"/>
                </a:cubicBezTo>
                <a:lnTo>
                  <a:pt x="581721" y="308929"/>
                </a:lnTo>
                <a:lnTo>
                  <a:pt x="587243" y="336283"/>
                </a:lnTo>
                <a:cubicBezTo>
                  <a:pt x="587243" y="360826"/>
                  <a:pt x="582269" y="384207"/>
                  <a:pt x="573274" y="405474"/>
                </a:cubicBezTo>
                <a:lnTo>
                  <a:pt x="573035" y="405829"/>
                </a:lnTo>
                <a:lnTo>
                  <a:pt x="569771" y="427420"/>
                </a:lnTo>
                <a:cubicBezTo>
                  <a:pt x="554189" y="477515"/>
                  <a:pt x="517046" y="518110"/>
                  <a:pt x="469197" y="538348"/>
                </a:cubicBezTo>
                <a:lnTo>
                  <a:pt x="454557" y="541304"/>
                </a:lnTo>
                <a:lnTo>
                  <a:pt x="412047" y="569965"/>
                </a:lnTo>
                <a:cubicBezTo>
                  <a:pt x="390780" y="578960"/>
                  <a:pt x="367399" y="583934"/>
                  <a:pt x="342856" y="583934"/>
                </a:cubicBezTo>
                <a:lnTo>
                  <a:pt x="322378" y="579800"/>
                </a:lnTo>
                <a:lnTo>
                  <a:pt x="285841" y="587176"/>
                </a:lnTo>
                <a:cubicBezTo>
                  <a:pt x="261298" y="587176"/>
                  <a:pt x="237917" y="582202"/>
                  <a:pt x="216650" y="573207"/>
                </a:cubicBezTo>
                <a:lnTo>
                  <a:pt x="205115" y="565430"/>
                </a:lnTo>
                <a:lnTo>
                  <a:pt x="191528" y="563376"/>
                </a:lnTo>
                <a:cubicBezTo>
                  <a:pt x="141433" y="547794"/>
                  <a:pt x="100839" y="510651"/>
                  <a:pt x="80600" y="462802"/>
                </a:cubicBezTo>
                <a:lnTo>
                  <a:pt x="80462" y="462117"/>
                </a:lnTo>
                <a:lnTo>
                  <a:pt x="52064" y="442971"/>
                </a:lnTo>
                <a:cubicBezTo>
                  <a:pt x="19896" y="410803"/>
                  <a:pt x="0" y="366364"/>
                  <a:pt x="0" y="317278"/>
                </a:cubicBezTo>
                <a:cubicBezTo>
                  <a:pt x="0" y="292735"/>
                  <a:pt x="4974" y="269354"/>
                  <a:pt x="13969" y="248087"/>
                </a:cubicBezTo>
                <a:lnTo>
                  <a:pt x="23115" y="234522"/>
                </a:lnTo>
                <a:lnTo>
                  <a:pt x="26715" y="216691"/>
                </a:lnTo>
                <a:cubicBezTo>
                  <a:pt x="33461" y="200742"/>
                  <a:pt x="42469" y="185981"/>
                  <a:pt x="53337" y="172813"/>
                </a:cubicBezTo>
                <a:lnTo>
                  <a:pt x="68649" y="158899"/>
                </a:lnTo>
                <a:lnTo>
                  <a:pt x="71119" y="146665"/>
                </a:lnTo>
                <a:cubicBezTo>
                  <a:pt x="91358" y="98816"/>
                  <a:pt x="131952" y="61673"/>
                  <a:pt x="182047" y="46092"/>
                </a:cubicBezTo>
                <a:lnTo>
                  <a:pt x="205990" y="42472"/>
                </a:lnTo>
                <a:lnTo>
                  <a:pt x="248265" y="13969"/>
                </a:lnTo>
                <a:cubicBezTo>
                  <a:pt x="269532" y="4974"/>
                  <a:pt x="292913" y="0"/>
                  <a:pt x="317456" y="0"/>
                </a:cubicBezTo>
                <a:close/>
              </a:path>
            </a:pathLst>
          </a:cu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9F8AC5-0061-5467-FA92-F7D67CAD40D2}"/>
              </a:ext>
            </a:extLst>
          </p:cNvPr>
          <p:cNvSpPr/>
          <p:nvPr userDrawn="1"/>
        </p:nvSpPr>
        <p:spPr>
          <a:xfrm>
            <a:off x="-1022082" y="343755"/>
            <a:ext cx="895082" cy="1609593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3 Light" pitchFamily="2" charset="-127"/>
                <a:ea typeface="프리젠테이션 3 Light" pitchFamily="2" charset="-127"/>
              </a:rPr>
              <a:t>텍스트 작성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A81F82-FE8D-AD7C-717A-795056F62FD7}"/>
              </a:ext>
            </a:extLst>
          </p:cNvPr>
          <p:cNvSpPr/>
          <p:nvPr userDrawn="1"/>
        </p:nvSpPr>
        <p:spPr>
          <a:xfrm>
            <a:off x="-1022082" y="2136531"/>
            <a:ext cx="895082" cy="4172194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3 Light" pitchFamily="2" charset="-127"/>
                <a:ea typeface="프리젠테이션 3 Light" pitchFamily="2" charset="-127"/>
              </a:rPr>
              <a:t>발표</a:t>
            </a:r>
            <a:endParaRPr lang="en-US" altLang="ko-KR">
              <a:latin typeface="프리젠테이션 3 Light" pitchFamily="2" charset="-127"/>
              <a:ea typeface="프리젠테이션 3 Light" pitchFamily="2" charset="-127"/>
            </a:endParaRPr>
          </a:p>
          <a:p>
            <a:pPr algn="ctr"/>
            <a:r>
              <a:rPr lang="ko-KR" altLang="en-US">
                <a:latin typeface="프리젠테이션 3 Light" pitchFamily="2" charset="-127"/>
                <a:ea typeface="프리젠테이션 3 Light" pitchFamily="2" charset="-127"/>
              </a:rPr>
              <a:t>자료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7292C6-8BE6-725C-6D13-24B25DB3A261}"/>
              </a:ext>
            </a:extLst>
          </p:cNvPr>
          <p:cNvSpPr/>
          <p:nvPr userDrawn="1"/>
        </p:nvSpPr>
        <p:spPr>
          <a:xfrm>
            <a:off x="-1022082" y="6431280"/>
            <a:ext cx="895082" cy="426721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3 Light" pitchFamily="2" charset="-127"/>
                <a:ea typeface="프리젠테이션 3 Light" pitchFamily="2" charset="-127"/>
              </a:rPr>
              <a:t>바닥글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65ADD2-0368-556A-279C-11D3036756DD}"/>
              </a:ext>
            </a:extLst>
          </p:cNvPr>
          <p:cNvGrpSpPr/>
          <p:nvPr userDrawn="1"/>
        </p:nvGrpSpPr>
        <p:grpSpPr>
          <a:xfrm>
            <a:off x="628647" y="2091829"/>
            <a:ext cx="10937881" cy="436789"/>
            <a:chOff x="628647" y="2414585"/>
            <a:chExt cx="10937881" cy="4367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0F8BA3-5876-DB31-693B-4D0658BE1562}"/>
                </a:ext>
              </a:extLst>
            </p:cNvPr>
            <p:cNvGrpSpPr/>
            <p:nvPr userDrawn="1"/>
          </p:nvGrpSpPr>
          <p:grpSpPr>
            <a:xfrm>
              <a:off x="628647" y="2414585"/>
              <a:ext cx="436789" cy="436789"/>
              <a:chOff x="628647" y="2414585"/>
              <a:chExt cx="436789" cy="43678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3623DC96-2548-283B-4268-73440AC32195}"/>
                  </a:ext>
                </a:extLst>
              </p:cNvPr>
              <p:cNvCxnSpPr/>
              <p:nvPr userDrawn="1"/>
            </p:nvCxnSpPr>
            <p:spPr>
              <a:xfrm>
                <a:off x="628647" y="245745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AC17F7A-43EE-0739-0805-2F0F3D00AAF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76930" y="263298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94B4D3D-94C3-966F-6C82-3C77AD8D9E60}"/>
                </a:ext>
              </a:extLst>
            </p:cNvPr>
            <p:cNvGrpSpPr/>
            <p:nvPr userDrawn="1"/>
          </p:nvGrpSpPr>
          <p:grpSpPr>
            <a:xfrm flipH="1">
              <a:off x="11129739" y="2414585"/>
              <a:ext cx="436789" cy="436789"/>
              <a:chOff x="628647" y="2414585"/>
              <a:chExt cx="436789" cy="436789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D533691-ADCE-4B40-3725-C382D15F8044}"/>
                  </a:ext>
                </a:extLst>
              </p:cNvPr>
              <p:cNvCxnSpPr/>
              <p:nvPr userDrawn="1"/>
            </p:nvCxnSpPr>
            <p:spPr>
              <a:xfrm>
                <a:off x="628647" y="245745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93D40D8-F538-6E7F-5E26-D940ADD0FC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76930" y="263298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A2AC65-7F5F-0DAF-906F-F6FCEFF9AD3B}"/>
              </a:ext>
            </a:extLst>
          </p:cNvPr>
          <p:cNvGrpSpPr/>
          <p:nvPr userDrawn="1"/>
        </p:nvGrpSpPr>
        <p:grpSpPr>
          <a:xfrm flipV="1">
            <a:off x="628647" y="5923127"/>
            <a:ext cx="10937881" cy="436789"/>
            <a:chOff x="628647" y="2414585"/>
            <a:chExt cx="10937881" cy="43678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76ACE0-8962-1227-14BE-DB918A310094}"/>
                </a:ext>
              </a:extLst>
            </p:cNvPr>
            <p:cNvGrpSpPr/>
            <p:nvPr userDrawn="1"/>
          </p:nvGrpSpPr>
          <p:grpSpPr>
            <a:xfrm>
              <a:off x="628647" y="2414585"/>
              <a:ext cx="436789" cy="436789"/>
              <a:chOff x="628647" y="2414585"/>
              <a:chExt cx="436789" cy="4367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C1664B0-532E-7B8C-35D5-3D85E8BEA058}"/>
                  </a:ext>
                </a:extLst>
              </p:cNvPr>
              <p:cNvCxnSpPr/>
              <p:nvPr userDrawn="1"/>
            </p:nvCxnSpPr>
            <p:spPr>
              <a:xfrm>
                <a:off x="628647" y="245745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575CBD2-648A-7C79-E121-439CD3E147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76930" y="263298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698F1E3-C14A-DC78-8DBD-D71197052BB4}"/>
                </a:ext>
              </a:extLst>
            </p:cNvPr>
            <p:cNvGrpSpPr/>
            <p:nvPr userDrawn="1"/>
          </p:nvGrpSpPr>
          <p:grpSpPr>
            <a:xfrm flipH="1">
              <a:off x="11129739" y="2414585"/>
              <a:ext cx="436789" cy="436789"/>
              <a:chOff x="628647" y="2414585"/>
              <a:chExt cx="436789" cy="436789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5AC2761A-5221-E381-8346-2AF035155727}"/>
                  </a:ext>
                </a:extLst>
              </p:cNvPr>
              <p:cNvCxnSpPr/>
              <p:nvPr userDrawn="1"/>
            </p:nvCxnSpPr>
            <p:spPr>
              <a:xfrm>
                <a:off x="628647" y="245745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DF99A-2EC8-9B6E-EDBB-6C231C9640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76930" y="263298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5653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042" userDrawn="1">
          <p15:clr>
            <a:srgbClr val="FBAE40"/>
          </p15:clr>
        </p15:guide>
        <p15:guide id="4" orient="horz" pos="1344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pos="438" userDrawn="1">
          <p15:clr>
            <a:srgbClr val="FBAE40"/>
          </p15:clr>
        </p15:guide>
        <p15:guide id="7" pos="724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6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368D3-7764-6B79-55D7-D1FA4740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AEDD8-C1B8-FE03-0E6E-E5A5748EB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B1C3A-72B0-E26F-80A5-6E522DC37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704F6-FEE2-21F3-10B8-5A2CCE3B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EE347C-6BE3-6416-60B0-862C6E89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E7ACF-30D8-3310-6267-3791E677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6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21CBF4-560D-AB8F-20D8-00D45D8C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EFF6E-E673-ABCA-3996-D9C54AF1D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AB686-7008-EB9C-1138-487EC2176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fld id="{210D62CC-E718-4152-8D68-1EE32F5BAE19}" type="datetimeFigureOut">
              <a:rPr lang="ko-KR" altLang="en-US" smtClean="0"/>
              <a:pPr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89745-30BD-A560-33E1-0BB662D1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BE543-E661-D95D-FAEA-F0FA23D61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fld id="{8526D350-78AC-4827-8F7A-59C1B6A45A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2E8DDB-A319-D8DC-1622-6EB92F30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028888"/>
              </p:ext>
            </p:extLst>
          </p:nvPr>
        </p:nvGraphicFramePr>
        <p:xfrm>
          <a:off x="1075929" y="685649"/>
          <a:ext cx="10515600" cy="2194560"/>
        </p:xfrm>
        <a:graphic>
          <a:graphicData uri="http://schemas.openxmlformats.org/drawingml/2006/table">
            <a:tbl>
              <a:tblPr/>
              <a:tblGrid>
                <a:gridCol w="1768871">
                  <a:extLst>
                    <a:ext uri="{9D8B030D-6E8A-4147-A177-3AD203B41FA5}">
                      <a16:colId xmlns:a16="http://schemas.microsoft.com/office/drawing/2014/main" val="365845002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858557910"/>
                    </a:ext>
                  </a:extLst>
                </a:gridCol>
                <a:gridCol w="6409929">
                  <a:extLst>
                    <a:ext uri="{9D8B030D-6E8A-4147-A177-3AD203B41FA5}">
                      <a16:colId xmlns:a16="http://schemas.microsoft.com/office/drawing/2014/main" val="3336300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역할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색상 이름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RGB </a:t>
                      </a:r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코드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679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주색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바이올렛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#6A4C93 → rgb(106, 76, 147)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88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보조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라벤더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#D8B4E2 → rgb(216, 180, 226)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89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보조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실버 그레이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#D3D3D3 → </a:t>
                      </a:r>
                      <a:r>
                        <a:rPr 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rgb</a:t>
                      </a:r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(211, 211, 211)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000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포인트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레드와인</a:t>
                      </a:r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#B00020 → </a:t>
                      </a:r>
                      <a:r>
                        <a:rPr 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rgb</a:t>
                      </a:r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(176, 0, 32)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826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딥 네이비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#2D3142 → </a:t>
                      </a:r>
                      <a:r>
                        <a:rPr 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rgb</a:t>
                      </a:r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(45, 49, 66)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33183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0E4803-7BE7-A1E2-FC4A-9BF8E4B2B922}"/>
              </a:ext>
            </a:extLst>
          </p:cNvPr>
          <p:cNvGrpSpPr/>
          <p:nvPr/>
        </p:nvGrpSpPr>
        <p:grpSpPr>
          <a:xfrm>
            <a:off x="1075929" y="3135963"/>
            <a:ext cx="9781871" cy="1683657"/>
            <a:chOff x="1075929" y="3135963"/>
            <a:chExt cx="9781871" cy="16836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099048-C127-3BB1-95AB-614B68195050}"/>
                </a:ext>
              </a:extLst>
            </p:cNvPr>
            <p:cNvSpPr/>
            <p:nvPr/>
          </p:nvSpPr>
          <p:spPr>
            <a:xfrm>
              <a:off x="3100482" y="3135963"/>
              <a:ext cx="1683657" cy="1683657"/>
            </a:xfrm>
            <a:prstGeom prst="rect">
              <a:avLst/>
            </a:prstGeom>
            <a:solidFill>
              <a:srgbClr val="D8B4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D3CEE0-DEAA-D270-D017-2944D6B57183}"/>
                </a:ext>
              </a:extLst>
            </p:cNvPr>
            <p:cNvSpPr/>
            <p:nvPr/>
          </p:nvSpPr>
          <p:spPr>
            <a:xfrm>
              <a:off x="1075929" y="3135963"/>
              <a:ext cx="1683657" cy="16836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84B450-B335-3617-223D-E62D30BD72DB}"/>
                </a:ext>
              </a:extLst>
            </p:cNvPr>
            <p:cNvSpPr/>
            <p:nvPr/>
          </p:nvSpPr>
          <p:spPr>
            <a:xfrm>
              <a:off x="7149588" y="3135963"/>
              <a:ext cx="1683657" cy="16836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EA6DF2-6CD0-D42A-5B2A-AE90DD6EBF09}"/>
                </a:ext>
              </a:extLst>
            </p:cNvPr>
            <p:cNvSpPr/>
            <p:nvPr/>
          </p:nvSpPr>
          <p:spPr>
            <a:xfrm>
              <a:off x="5125035" y="3135963"/>
              <a:ext cx="1683657" cy="1683657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0D711E8-74DB-3DAF-AAC3-D3DDC400EB83}"/>
                </a:ext>
              </a:extLst>
            </p:cNvPr>
            <p:cNvSpPr/>
            <p:nvPr/>
          </p:nvSpPr>
          <p:spPr>
            <a:xfrm>
              <a:off x="9174143" y="3135963"/>
              <a:ext cx="1683657" cy="1683657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B96B35B-07FF-6675-ECD5-1033D1F1B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11626"/>
              </p:ext>
            </p:extLst>
          </p:nvPr>
        </p:nvGraphicFramePr>
        <p:xfrm>
          <a:off x="1075929" y="5075071"/>
          <a:ext cx="4410471" cy="1463040"/>
        </p:xfrm>
        <a:graphic>
          <a:graphicData uri="http://schemas.openxmlformats.org/drawingml/2006/table">
            <a:tbl>
              <a:tblPr/>
              <a:tblGrid>
                <a:gridCol w="1900190">
                  <a:extLst>
                    <a:ext uri="{9D8B030D-6E8A-4147-A177-3AD203B41FA5}">
                      <a16:colId xmlns:a16="http://schemas.microsoft.com/office/drawing/2014/main" val="3658450021"/>
                    </a:ext>
                  </a:extLst>
                </a:gridCol>
                <a:gridCol w="2510281">
                  <a:extLst>
                    <a:ext uri="{9D8B030D-6E8A-4147-A177-3AD203B41FA5}">
                      <a16:colId xmlns:a16="http://schemas.microsoft.com/office/drawing/2014/main" val="2858557910"/>
                    </a:ext>
                  </a:extLst>
                </a:gridCol>
              </a:tblGrid>
              <a:tr h="240307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폰트 </a:t>
                      </a:r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프리젠테이션</a:t>
                      </a:r>
                      <a:r>
                        <a:rPr lang="ko-KR" alt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en-US" altLang="ko-KR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5 Medium</a:t>
                      </a:r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679946"/>
                  </a:ext>
                </a:extLst>
              </a:tr>
              <a:tr h="240307">
                <a:tc>
                  <a:txBody>
                    <a:bodyPr/>
                    <a:lstStyle/>
                    <a:p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프리젠테이션 8 ExtraBold" pitchFamily="2" charset="-127"/>
                          <a:ea typeface="프리젠테이션 8 ExtraBold" pitchFamily="2" charset="-127"/>
                        </a:rPr>
                        <a:t>프리젠테이션</a:t>
                      </a:r>
                      <a:r>
                        <a:rPr lang="ko-KR" altLang="en-US" dirty="0">
                          <a:latin typeface="프리젠테이션 8 ExtraBold" pitchFamily="2" charset="-127"/>
                          <a:ea typeface="프리젠테이션 8 ExtraBold" pitchFamily="2" charset="-127"/>
                        </a:rPr>
                        <a:t> </a:t>
                      </a:r>
                      <a:r>
                        <a:rPr lang="en-US" altLang="ko-KR" dirty="0">
                          <a:latin typeface="프리젠테이션 8 ExtraBold" pitchFamily="2" charset="-127"/>
                          <a:ea typeface="프리젠테이션 8 ExtraBold" pitchFamily="2" charset="-127"/>
                        </a:rPr>
                        <a:t>8 </a:t>
                      </a:r>
                      <a:r>
                        <a:rPr lang="en-US" altLang="ko-KR" dirty="0" err="1">
                          <a:latin typeface="프리젠테이션 8 ExtraBold" pitchFamily="2" charset="-127"/>
                          <a:ea typeface="프리젠테이션 8 ExtraBold" pitchFamily="2" charset="-127"/>
                        </a:rPr>
                        <a:t>ExtraBold</a:t>
                      </a:r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88451"/>
                  </a:ext>
                </a:extLst>
              </a:tr>
              <a:tr h="240307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강조 폰트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테스트중</a:t>
                      </a:r>
                      <a:r>
                        <a:rPr lang="ko-KR" alt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896204"/>
                  </a:ext>
                </a:extLst>
              </a:tr>
              <a:tr h="240307">
                <a:tc>
                  <a:txBody>
                    <a:bodyPr/>
                    <a:lstStyle/>
                    <a:p>
                      <a:endParaRPr lang="ko-KR" altLang="en-US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000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12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79F82-5F22-0389-62C1-FE5DDA9C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카드고릴라 : 신용카드로 보험료 내는 꿀팁 – 자동차보험">
            <a:extLst>
              <a:ext uri="{FF2B5EF4-FFF2-40B4-BE49-F238E27FC236}">
                <a16:creationId xmlns:a16="http://schemas.microsoft.com/office/drawing/2014/main" id="{159EB9C1-09CE-23F4-9F6F-B7635B3E0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0"/>
          <a:stretch>
            <a:fillRect/>
          </a:stretch>
        </p:blipFill>
        <p:spPr bwMode="auto">
          <a:xfrm>
            <a:off x="-1" y="879365"/>
            <a:ext cx="12191999" cy="59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BDDEC5-4C92-D21F-AEA5-088D411693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5688">
                <a:schemeClr val="tx1"/>
              </a:gs>
              <a:gs pos="41000">
                <a:schemeClr val="tx1">
                  <a:alpha val="85000"/>
                </a:schemeClr>
              </a:gs>
              <a:gs pos="100000">
                <a:schemeClr val="tx1">
                  <a:alpha val="4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7A2F96-057C-ED62-6623-D4065ACD83A5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0CC4F66-AB98-8D32-973C-DEE1D2444936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9751C15-C002-BC29-87F7-477015817D68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12D1AB6-32C0-0F09-0362-1F9529AF7DFA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4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14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주제  선정 및 배경</a:t>
              </a: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75E2E09D-B0BA-F7FF-09C6-8B5FB24DFD56}"/>
              </a:ext>
            </a:extLst>
          </p:cNvPr>
          <p:cNvGrpSpPr/>
          <p:nvPr/>
        </p:nvGrpSpPr>
        <p:grpSpPr>
          <a:xfrm>
            <a:off x="437016" y="1617985"/>
            <a:ext cx="4468826" cy="4468826"/>
            <a:chOff x="910561" y="1826595"/>
            <a:chExt cx="4468826" cy="4468826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845705DE-C8C0-C8E9-C3F5-9D3323313711}"/>
                </a:ext>
              </a:extLst>
            </p:cNvPr>
            <p:cNvGrpSpPr/>
            <p:nvPr/>
          </p:nvGrpSpPr>
          <p:grpSpPr>
            <a:xfrm>
              <a:off x="1219784" y="2135818"/>
              <a:ext cx="3850380" cy="3850380"/>
              <a:chOff x="986520" y="1819352"/>
              <a:chExt cx="4289790" cy="4289790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FFFA3A0C-A37A-EBD8-A3EF-EFAE882DD4B5}"/>
                  </a:ext>
                </a:extLst>
              </p:cNvPr>
              <p:cNvGrpSpPr/>
              <p:nvPr/>
            </p:nvGrpSpPr>
            <p:grpSpPr>
              <a:xfrm>
                <a:off x="986520" y="1819352"/>
                <a:ext cx="4289790" cy="4289790"/>
                <a:chOff x="-483660" y="2087312"/>
                <a:chExt cx="6979336" cy="6979336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64FFE1A6-6C2B-4CC7-CD1E-01F363EC316F}"/>
                    </a:ext>
                  </a:extLst>
                </p:cNvPr>
                <p:cNvSpPr/>
                <p:nvPr/>
              </p:nvSpPr>
              <p:spPr>
                <a:xfrm>
                  <a:off x="-483660" y="2087312"/>
                  <a:ext cx="6979336" cy="6979336"/>
                </a:xfrm>
                <a:prstGeom prst="ellipse">
                  <a:avLst/>
                </a:prstGeom>
                <a:solidFill>
                  <a:srgbClr val="D3D3D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B6149525-1735-658B-4EEA-CE2D1D79D31F}"/>
                    </a:ext>
                  </a:extLst>
                </p:cNvPr>
                <p:cNvGrpSpPr/>
                <p:nvPr/>
              </p:nvGrpSpPr>
              <p:grpSpPr>
                <a:xfrm>
                  <a:off x="-90120" y="2530108"/>
                  <a:ext cx="6192256" cy="6192256"/>
                  <a:chOff x="3480748" y="-3790376"/>
                  <a:chExt cx="2871296" cy="2871296"/>
                </a:xfrm>
              </p:grpSpPr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567AEFA2-7446-7114-8FCA-BD2CF17C090D}"/>
                      </a:ext>
                    </a:extLst>
                  </p:cNvPr>
                  <p:cNvSpPr/>
                  <p:nvPr/>
                </p:nvSpPr>
                <p:spPr>
                  <a:xfrm>
                    <a:off x="3480748" y="-3790376"/>
                    <a:ext cx="2871296" cy="2871296"/>
                  </a:xfrm>
                  <a:prstGeom prst="ellipse">
                    <a:avLst/>
                  </a:prstGeom>
                  <a:solidFill>
                    <a:srgbClr val="D3D3D3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latin typeface="프리젠테이션 8 ExtraBold" pitchFamily="2" charset="-127"/>
                      <a:ea typeface="프리젠테이션 8 ExtraBold" pitchFamily="2" charset="-127"/>
                    </a:endParaRPr>
                  </a:p>
                </p:txBody>
              </p:sp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1CD8B19D-A0DE-E9CF-4D14-17CF51C4CEA4}"/>
                      </a:ext>
                    </a:extLst>
                  </p:cNvPr>
                  <p:cNvSpPr/>
                  <p:nvPr/>
                </p:nvSpPr>
                <p:spPr>
                  <a:xfrm>
                    <a:off x="3660911" y="-3610214"/>
                    <a:ext cx="2510972" cy="2510972"/>
                  </a:xfrm>
                  <a:prstGeom prst="ellipse">
                    <a:avLst/>
                  </a:prstGeom>
                  <a:solidFill>
                    <a:srgbClr val="6A4C93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latin typeface="프리젠테이션 8 ExtraBold" pitchFamily="2" charset="-127"/>
                      <a:ea typeface="프리젠테이션 8 ExtraBold" pitchFamily="2" charset="-127"/>
                    </a:endParaRPr>
                  </a:p>
                </p:txBody>
              </p:sp>
            </p:grpSp>
          </p:grp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1D4238B-6D87-70EF-7AB1-BEDC90BA8FEA}"/>
                  </a:ext>
                </a:extLst>
              </p:cNvPr>
              <p:cNvSpPr/>
              <p:nvPr/>
            </p:nvSpPr>
            <p:spPr>
              <a:xfrm>
                <a:off x="2112971" y="3462171"/>
                <a:ext cx="2036888" cy="1004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>
                  <a:defRPr/>
                </a:pPr>
                <a:r>
                  <a:rPr lang="ko-KR" altLang="en-US" sz="3200" spc="-80">
                    <a:solidFill>
                      <a:schemeClr val="bg1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프로젝트 </a:t>
                </a:r>
                <a:endParaRPr lang="en-US" altLang="ko-KR" sz="3200" spc="-8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>
                  <a:defRPr/>
                </a:pPr>
                <a:r>
                  <a:rPr lang="ko-KR" altLang="en-US" sz="3200" spc="-80">
                    <a:solidFill>
                      <a:schemeClr val="bg1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주제 선정 </a:t>
                </a:r>
                <a:endParaRPr lang="en-US" altLang="ko-KR" sz="3200" spc="-8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>
                  <a:defRPr/>
                </a:pPr>
                <a:r>
                  <a:rPr lang="ko-KR" altLang="en-US" sz="3200" spc="-80">
                    <a:solidFill>
                      <a:schemeClr val="bg1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배경</a:t>
                </a:r>
                <a:endParaRPr lang="en-US" altLang="ko-KR" sz="3200" spc="-8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191" name="원호 190">
              <a:extLst>
                <a:ext uri="{FF2B5EF4-FFF2-40B4-BE49-F238E27FC236}">
                  <a16:creationId xmlns:a16="http://schemas.microsoft.com/office/drawing/2014/main" id="{84671E6F-267D-B431-2B1B-6A644689F007}"/>
                </a:ext>
              </a:extLst>
            </p:cNvPr>
            <p:cNvSpPr/>
            <p:nvPr/>
          </p:nvSpPr>
          <p:spPr>
            <a:xfrm>
              <a:off x="910561" y="1826595"/>
              <a:ext cx="4468826" cy="4468826"/>
            </a:xfrm>
            <a:prstGeom prst="arc">
              <a:avLst>
                <a:gd name="adj1" fmla="val 17303375"/>
                <a:gd name="adj2" fmla="val 4007311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E49B2501-20DA-E631-B0C3-1DDA5EBD8086}"/>
              </a:ext>
            </a:extLst>
          </p:cNvPr>
          <p:cNvGrpSpPr/>
          <p:nvPr/>
        </p:nvGrpSpPr>
        <p:grpSpPr>
          <a:xfrm>
            <a:off x="6030791" y="1457756"/>
            <a:ext cx="4574954" cy="4387978"/>
            <a:chOff x="6030791" y="1457756"/>
            <a:chExt cx="4574954" cy="4387978"/>
          </a:xfrm>
        </p:grpSpPr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C3DA8728-B546-DF28-F294-4E8543F9DF88}"/>
                </a:ext>
              </a:extLst>
            </p:cNvPr>
            <p:cNvGrpSpPr/>
            <p:nvPr/>
          </p:nvGrpSpPr>
          <p:grpSpPr>
            <a:xfrm>
              <a:off x="6030791" y="1457756"/>
              <a:ext cx="4574954" cy="890981"/>
              <a:chOff x="6030791" y="1457756"/>
              <a:chExt cx="4574954" cy="890981"/>
            </a:xfrm>
          </p:grpSpPr>
          <p:sp>
            <p:nvSpPr>
              <p:cNvPr id="235" name="사각형: 둥근 모서리 234">
                <a:extLst>
                  <a:ext uri="{FF2B5EF4-FFF2-40B4-BE49-F238E27FC236}">
                    <a16:creationId xmlns:a16="http://schemas.microsoft.com/office/drawing/2014/main" id="{0C059DF3-1D46-A14F-EDFE-5A7B9C295E69}"/>
                  </a:ext>
                </a:extLst>
              </p:cNvPr>
              <p:cNvSpPr/>
              <p:nvPr/>
            </p:nvSpPr>
            <p:spPr>
              <a:xfrm>
                <a:off x="6030791" y="1582243"/>
                <a:ext cx="4574954" cy="7664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36" name="Rounded Rectangle 2">
                <a:extLst>
                  <a:ext uri="{FF2B5EF4-FFF2-40B4-BE49-F238E27FC236}">
                    <a16:creationId xmlns:a16="http://schemas.microsoft.com/office/drawing/2014/main" id="{0690E567-DE60-4DA3-EAEF-42C98E4457CF}"/>
                  </a:ext>
                </a:extLst>
              </p:cNvPr>
              <p:cNvSpPr/>
              <p:nvPr/>
            </p:nvSpPr>
            <p:spPr>
              <a:xfrm>
                <a:off x="6097902" y="1457756"/>
                <a:ext cx="1681785" cy="358511"/>
              </a:xfrm>
              <a:prstGeom prst="roundRect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기술적 도전</a:t>
                </a: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F36F5098-5382-3C97-CA6F-86907E0D10BB}"/>
                </a:ext>
              </a:extLst>
            </p:cNvPr>
            <p:cNvGrpSpPr/>
            <p:nvPr/>
          </p:nvGrpSpPr>
          <p:grpSpPr>
            <a:xfrm>
              <a:off x="6030791" y="2623422"/>
              <a:ext cx="4574954" cy="890981"/>
              <a:chOff x="6030791" y="1457756"/>
              <a:chExt cx="4574954" cy="890981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B4C1C971-CB04-A3A5-9D19-99F66CCD7F3D}"/>
                  </a:ext>
                </a:extLst>
              </p:cNvPr>
              <p:cNvSpPr/>
              <p:nvPr/>
            </p:nvSpPr>
            <p:spPr>
              <a:xfrm>
                <a:off x="6030791" y="1582243"/>
                <a:ext cx="4574954" cy="7664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34" name="Rounded Rectangle 2">
                <a:extLst>
                  <a:ext uri="{FF2B5EF4-FFF2-40B4-BE49-F238E27FC236}">
                    <a16:creationId xmlns:a16="http://schemas.microsoft.com/office/drawing/2014/main" id="{67CED3C0-EBCF-CDA1-1752-7C5B6028FC4B}"/>
                  </a:ext>
                </a:extLst>
              </p:cNvPr>
              <p:cNvSpPr/>
              <p:nvPr/>
            </p:nvSpPr>
            <p:spPr>
              <a:xfrm>
                <a:off x="6097902" y="1457756"/>
                <a:ext cx="1681785" cy="358511"/>
              </a:xfrm>
              <a:prstGeom prst="roundRect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고객 </a:t>
                </a:r>
                <a:r>
                  <a:rPr lang="en-US" altLang="ko-KR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Pain Point</a:t>
                </a:r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79C6114C-9BBF-8545-BB90-4149B9314D21}"/>
                </a:ext>
              </a:extLst>
            </p:cNvPr>
            <p:cNvGrpSpPr/>
            <p:nvPr/>
          </p:nvGrpSpPr>
          <p:grpSpPr>
            <a:xfrm>
              <a:off x="6030791" y="3789088"/>
              <a:ext cx="4574954" cy="890981"/>
              <a:chOff x="6030791" y="1457756"/>
              <a:chExt cx="4574954" cy="890981"/>
            </a:xfrm>
          </p:grpSpPr>
          <p:sp>
            <p:nvSpPr>
              <p:cNvPr id="231" name="사각형: 둥근 모서리 230">
                <a:extLst>
                  <a:ext uri="{FF2B5EF4-FFF2-40B4-BE49-F238E27FC236}">
                    <a16:creationId xmlns:a16="http://schemas.microsoft.com/office/drawing/2014/main" id="{73412C83-600B-F568-E7EF-8A994CB52C3D}"/>
                  </a:ext>
                </a:extLst>
              </p:cNvPr>
              <p:cNvSpPr/>
              <p:nvPr/>
            </p:nvSpPr>
            <p:spPr>
              <a:xfrm>
                <a:off x="6030791" y="1582243"/>
                <a:ext cx="4574954" cy="7664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32" name="Rounded Rectangle 2">
                <a:extLst>
                  <a:ext uri="{FF2B5EF4-FFF2-40B4-BE49-F238E27FC236}">
                    <a16:creationId xmlns:a16="http://schemas.microsoft.com/office/drawing/2014/main" id="{435F3F8F-9AB2-CA39-A0DA-417B6F8CA5E8}"/>
                  </a:ext>
                </a:extLst>
              </p:cNvPr>
              <p:cNvSpPr/>
              <p:nvPr/>
            </p:nvSpPr>
            <p:spPr>
              <a:xfrm>
                <a:off x="6097902" y="1457756"/>
                <a:ext cx="1681785" cy="358511"/>
              </a:xfrm>
              <a:prstGeom prst="roundRect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시장 필요성</a:t>
                </a:r>
              </a:p>
            </p:txBody>
          </p: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F400A72B-F521-AB7D-4A70-FD55BC072FEF}"/>
                </a:ext>
              </a:extLst>
            </p:cNvPr>
            <p:cNvGrpSpPr/>
            <p:nvPr/>
          </p:nvGrpSpPr>
          <p:grpSpPr>
            <a:xfrm>
              <a:off x="6030791" y="4954753"/>
              <a:ext cx="4574954" cy="890981"/>
              <a:chOff x="6030791" y="1457756"/>
              <a:chExt cx="4574954" cy="890981"/>
            </a:xfrm>
          </p:grpSpPr>
          <p:sp>
            <p:nvSpPr>
              <p:cNvPr id="229" name="사각형: 둥근 모서리 228">
                <a:extLst>
                  <a:ext uri="{FF2B5EF4-FFF2-40B4-BE49-F238E27FC236}">
                    <a16:creationId xmlns:a16="http://schemas.microsoft.com/office/drawing/2014/main" id="{A79D47EF-93BE-0C29-C447-1102DC08BCA7}"/>
                  </a:ext>
                </a:extLst>
              </p:cNvPr>
              <p:cNvSpPr/>
              <p:nvPr/>
            </p:nvSpPr>
            <p:spPr>
              <a:xfrm>
                <a:off x="6030791" y="1582243"/>
                <a:ext cx="4574954" cy="7664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30" name="Rounded Rectangle 2">
                <a:extLst>
                  <a:ext uri="{FF2B5EF4-FFF2-40B4-BE49-F238E27FC236}">
                    <a16:creationId xmlns:a16="http://schemas.microsoft.com/office/drawing/2014/main" id="{469567D6-37F3-9D08-26CE-A845CFED134C}"/>
                  </a:ext>
                </a:extLst>
              </p:cNvPr>
              <p:cNvSpPr/>
              <p:nvPr/>
            </p:nvSpPr>
            <p:spPr>
              <a:xfrm>
                <a:off x="6097902" y="1457756"/>
                <a:ext cx="1681785" cy="358511"/>
              </a:xfrm>
              <a:prstGeom prst="roundRect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AI </a:t>
                </a:r>
                <a:r>
                  <a: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기술 활용</a:t>
                </a:r>
              </a:p>
            </p:txBody>
          </p:sp>
        </p:grp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9A04925-B8C0-D31B-1EF7-47CB57048A6A}"/>
              </a:ext>
            </a:extLst>
          </p:cNvPr>
          <p:cNvSpPr/>
          <p:nvPr/>
        </p:nvSpPr>
        <p:spPr>
          <a:xfrm>
            <a:off x="6308035" y="1819032"/>
            <a:ext cx="3988487" cy="43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LLM + RAG + ML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기술 융합 시스템 구현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FDBB1FE-3DD7-FD7B-6B11-0BBCCB4EFD06}"/>
              </a:ext>
            </a:extLst>
          </p:cNvPr>
          <p:cNvSpPr/>
          <p:nvPr/>
        </p:nvSpPr>
        <p:spPr>
          <a:xfrm>
            <a:off x="6308035" y="2985041"/>
            <a:ext cx="3988487" cy="43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복잡한 자동차보험 상품 비교의 어려움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455A76-A132-A067-5219-8F857876C0E9}"/>
              </a:ext>
            </a:extLst>
          </p:cNvPr>
          <p:cNvSpPr/>
          <p:nvPr/>
        </p:nvSpPr>
        <p:spPr>
          <a:xfrm>
            <a:off x="6308035" y="4138485"/>
            <a:ext cx="3988487" cy="43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기반 확장 가능한 개인 맞춤형 보험 추천 서비스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EFF20AE-B5BB-1A74-EDD8-2DC0A17F75C0}"/>
              </a:ext>
            </a:extLst>
          </p:cNvPr>
          <p:cNvSpPr/>
          <p:nvPr/>
        </p:nvSpPr>
        <p:spPr>
          <a:xfrm>
            <a:off x="6308035" y="5293268"/>
            <a:ext cx="4452378" cy="43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LangChain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을 통한 실용적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LLM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애플리케이션 개발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69048227-9DFA-2027-2449-D91BE7FD518D}"/>
              </a:ext>
            </a:extLst>
          </p:cNvPr>
          <p:cNvCxnSpPr>
            <a:cxnSpLocks/>
          </p:cNvCxnSpPr>
          <p:nvPr/>
        </p:nvCxnSpPr>
        <p:spPr>
          <a:xfrm flipH="1">
            <a:off x="4333875" y="2009775"/>
            <a:ext cx="1696916" cy="338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1279595D-D986-A56D-AAE0-7DEC2500410E}"/>
              </a:ext>
            </a:extLst>
          </p:cNvPr>
          <p:cNvCxnSpPr>
            <a:cxnSpLocks/>
            <a:stCxn id="233" idx="1"/>
          </p:cNvCxnSpPr>
          <p:nvPr/>
        </p:nvCxnSpPr>
        <p:spPr>
          <a:xfrm flipH="1">
            <a:off x="4806752" y="3131156"/>
            <a:ext cx="1224039" cy="555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5F995205-B257-011A-3F77-44B514547F44}"/>
              </a:ext>
            </a:extLst>
          </p:cNvPr>
          <p:cNvCxnSpPr>
            <a:cxnSpLocks/>
            <a:stCxn id="231" idx="1"/>
          </p:cNvCxnSpPr>
          <p:nvPr/>
        </p:nvCxnSpPr>
        <p:spPr>
          <a:xfrm flipH="1" flipV="1">
            <a:off x="4956118" y="4179094"/>
            <a:ext cx="1074673" cy="1177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16A71B46-25DE-91B8-41A2-45F17F861CE6}"/>
              </a:ext>
            </a:extLst>
          </p:cNvPr>
          <p:cNvCxnSpPr>
            <a:cxnSpLocks/>
            <a:stCxn id="229" idx="1"/>
          </p:cNvCxnSpPr>
          <p:nvPr/>
        </p:nvCxnSpPr>
        <p:spPr>
          <a:xfrm flipH="1" flipV="1">
            <a:off x="4415822" y="5168630"/>
            <a:ext cx="1614969" cy="293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72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43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A713563-2151-F463-A523-CD45A89A8054}"/>
              </a:ext>
            </a:extLst>
          </p:cNvPr>
          <p:cNvGrpSpPr/>
          <p:nvPr/>
        </p:nvGrpSpPr>
        <p:grpSpPr>
          <a:xfrm>
            <a:off x="408972" y="273830"/>
            <a:ext cx="2098558" cy="536875"/>
            <a:chOff x="381000" y="577850"/>
            <a:chExt cx="2098558" cy="70645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0FB09AB-3D9E-26B0-F248-CA0408F2E941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670D33-29F1-8B30-A6C2-307169BC92C7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FF8381-C4D4-FF02-29E1-2B52F2909C15}"/>
                </a:ext>
              </a:extLst>
            </p:cNvPr>
            <p:cNvSpPr/>
            <p:nvPr/>
          </p:nvSpPr>
          <p:spPr>
            <a:xfrm>
              <a:off x="698827" y="977901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주제  선정 및 배경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0C389-1FDB-8A41-B193-0485F91D5A48}"/>
              </a:ext>
            </a:extLst>
          </p:cNvPr>
          <p:cNvGrpSpPr/>
          <p:nvPr/>
        </p:nvGrpSpPr>
        <p:grpSpPr>
          <a:xfrm>
            <a:off x="3529507" y="1236373"/>
            <a:ext cx="5192970" cy="5002802"/>
            <a:chOff x="3176885" y="896663"/>
            <a:chExt cx="5898213" cy="568222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80EE870-C237-B3B6-AFF9-E5029ACFA717}"/>
                </a:ext>
              </a:extLst>
            </p:cNvPr>
            <p:cNvGrpSpPr/>
            <p:nvPr/>
          </p:nvGrpSpPr>
          <p:grpSpPr>
            <a:xfrm>
              <a:off x="3636246" y="1290744"/>
              <a:ext cx="4947318" cy="4947318"/>
              <a:chOff x="3636246" y="1290744"/>
              <a:chExt cx="4947318" cy="4947318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E8601DD-92B1-060D-DAF3-5FB8853E1E85}"/>
                  </a:ext>
                </a:extLst>
              </p:cNvPr>
              <p:cNvGrpSpPr/>
              <p:nvPr/>
            </p:nvGrpSpPr>
            <p:grpSpPr>
              <a:xfrm>
                <a:off x="3636246" y="1290744"/>
                <a:ext cx="4947318" cy="4947318"/>
                <a:chOff x="3636246" y="1290744"/>
                <a:chExt cx="4947318" cy="49473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8A6ED15-DC27-3534-DF30-CCB0C2922E08}"/>
                    </a:ext>
                  </a:extLst>
                </p:cNvPr>
                <p:cNvSpPr/>
                <p:nvPr/>
              </p:nvSpPr>
              <p:spPr>
                <a:xfrm>
                  <a:off x="3636246" y="1290744"/>
                  <a:ext cx="4947318" cy="4947318"/>
                </a:xfrm>
                <a:prstGeom prst="ellipse">
                  <a:avLst/>
                </a:prstGeom>
                <a:solidFill>
                  <a:srgbClr val="2D3142">
                    <a:alpha val="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F53736A-476C-3783-6612-320C58217EAE}"/>
                    </a:ext>
                  </a:extLst>
                </p:cNvPr>
                <p:cNvSpPr/>
                <p:nvPr/>
              </p:nvSpPr>
              <p:spPr>
                <a:xfrm>
                  <a:off x="3898077" y="1552575"/>
                  <a:ext cx="4423656" cy="4423656"/>
                </a:xfrm>
                <a:prstGeom prst="ellipse">
                  <a:avLst/>
                </a:prstGeom>
                <a:solidFill>
                  <a:srgbClr val="2D3142">
                    <a:alpha val="2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E6F69F2-4A5B-6610-171B-017F1913C94C}"/>
                    </a:ext>
                  </a:extLst>
                </p:cNvPr>
                <p:cNvSpPr/>
                <p:nvPr/>
              </p:nvSpPr>
              <p:spPr>
                <a:xfrm>
                  <a:off x="4114191" y="1768689"/>
                  <a:ext cx="3991428" cy="3991428"/>
                </a:xfrm>
                <a:prstGeom prst="ellipse">
                  <a:avLst/>
                </a:prstGeom>
                <a:solidFill>
                  <a:srgbClr val="D3D3D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</p:grp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3DBA009-4925-FE1A-A016-78B2034A1948}"/>
                  </a:ext>
                </a:extLst>
              </p:cNvPr>
              <p:cNvSpPr/>
              <p:nvPr/>
            </p:nvSpPr>
            <p:spPr>
              <a:xfrm>
                <a:off x="3819525" y="1474023"/>
                <a:ext cx="4580760" cy="4580760"/>
              </a:xfrm>
              <a:prstGeom prst="ellipse">
                <a:avLst/>
              </a:prstGeom>
              <a:noFill/>
              <a:ln w="19050">
                <a:solidFill>
                  <a:srgbClr val="B0002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22A7E6A-DE62-DFB6-759E-DEC12EA7C270}"/>
                </a:ext>
              </a:extLst>
            </p:cNvPr>
            <p:cNvGrpSpPr/>
            <p:nvPr/>
          </p:nvGrpSpPr>
          <p:grpSpPr>
            <a:xfrm>
              <a:off x="4069696" y="4940464"/>
              <a:ext cx="1543050" cy="1543050"/>
              <a:chOff x="4192373" y="4748271"/>
              <a:chExt cx="1543050" cy="154305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17C1EA4-8504-E97C-C629-ADF11708C4A2}"/>
                  </a:ext>
                </a:extLst>
              </p:cNvPr>
              <p:cNvSpPr/>
              <p:nvPr/>
            </p:nvSpPr>
            <p:spPr>
              <a:xfrm>
                <a:off x="4192373" y="4748271"/>
                <a:ext cx="1543050" cy="1543050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8CD5A7D5-0AD4-FBD6-75C6-CF7CAC55271F}"/>
                  </a:ext>
                </a:extLst>
              </p:cNvPr>
              <p:cNvSpPr/>
              <p:nvPr/>
            </p:nvSpPr>
            <p:spPr>
              <a:xfrm>
                <a:off x="4331633" y="4887531"/>
                <a:ext cx="1264530" cy="1264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4F3F5FA-5619-0ED6-E35B-C37BB39E5B1A}"/>
                </a:ext>
              </a:extLst>
            </p:cNvPr>
            <p:cNvGrpSpPr/>
            <p:nvPr/>
          </p:nvGrpSpPr>
          <p:grpSpPr>
            <a:xfrm>
              <a:off x="6577816" y="5035834"/>
              <a:ext cx="1543050" cy="1543050"/>
              <a:chOff x="6456578" y="4748271"/>
              <a:chExt cx="1543050" cy="154305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3A4E11-FCBD-7BA0-87CD-22F607F23ABB}"/>
                  </a:ext>
                </a:extLst>
              </p:cNvPr>
              <p:cNvSpPr/>
              <p:nvPr/>
            </p:nvSpPr>
            <p:spPr>
              <a:xfrm>
                <a:off x="6456578" y="4748271"/>
                <a:ext cx="1543050" cy="1543050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9AF941A-C78C-6E81-C410-976E38D282DF}"/>
                  </a:ext>
                </a:extLst>
              </p:cNvPr>
              <p:cNvSpPr/>
              <p:nvPr/>
            </p:nvSpPr>
            <p:spPr>
              <a:xfrm>
                <a:off x="6595838" y="4887531"/>
                <a:ext cx="1264530" cy="1264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AC16C7-E6EB-613A-30D2-AD2260631543}"/>
                </a:ext>
              </a:extLst>
            </p:cNvPr>
            <p:cNvSpPr/>
            <p:nvPr/>
          </p:nvSpPr>
          <p:spPr>
            <a:xfrm>
              <a:off x="5181600" y="3086885"/>
              <a:ext cx="1797013" cy="1408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AI </a:t>
              </a:r>
              <a:r>
                <a:rPr lang="ko-KR" altLang="en-US" sz="32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보험 </a:t>
              </a:r>
              <a:endParaRPr lang="en-US" altLang="ko-KR" sz="32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  <a:p>
              <a:pPr algn="ctr"/>
              <a:r>
                <a:rPr lang="ko-KR" altLang="en-US" sz="32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</a:t>
              </a:r>
              <a:endParaRPr lang="en-US" altLang="ko-KR" sz="32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  <a:p>
              <a:pPr algn="ctr"/>
              <a:r>
                <a:rPr lang="ko-KR" altLang="en-US" sz="32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목적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B730097-CF04-DCA8-EA29-29479A650C2C}"/>
                </a:ext>
              </a:extLst>
            </p:cNvPr>
            <p:cNvGrpSpPr/>
            <p:nvPr/>
          </p:nvGrpSpPr>
          <p:grpSpPr>
            <a:xfrm>
              <a:off x="5338380" y="896663"/>
              <a:ext cx="1543050" cy="1543050"/>
              <a:chOff x="5338380" y="943905"/>
              <a:chExt cx="1543050" cy="1543050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E504E95-A476-7D4E-519B-8E4B6D236E82}"/>
                  </a:ext>
                </a:extLst>
              </p:cNvPr>
              <p:cNvGrpSpPr/>
              <p:nvPr/>
            </p:nvGrpSpPr>
            <p:grpSpPr>
              <a:xfrm>
                <a:off x="5338380" y="943905"/>
                <a:ext cx="1543050" cy="1543050"/>
                <a:chOff x="5338380" y="1251390"/>
                <a:chExt cx="1543050" cy="1543050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810214E-21E4-A2DF-A667-FFD6927A7884}"/>
                    </a:ext>
                  </a:extLst>
                </p:cNvPr>
                <p:cNvSpPr/>
                <p:nvPr/>
              </p:nvSpPr>
              <p:spPr>
                <a:xfrm>
                  <a:off x="5338380" y="1251390"/>
                  <a:ext cx="1543050" cy="1543050"/>
                </a:xfrm>
                <a:prstGeom prst="ellipse">
                  <a:avLst/>
                </a:prstGeom>
                <a:gradFill>
                  <a:gsLst>
                    <a:gs pos="0">
                      <a:srgbClr val="6A4C93"/>
                    </a:gs>
                    <a:gs pos="100000">
                      <a:srgbClr val="B00020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D4EFCA9-EB3C-A801-CBE9-DE17EC3B817A}"/>
                    </a:ext>
                  </a:extLst>
                </p:cNvPr>
                <p:cNvSpPr/>
                <p:nvPr/>
              </p:nvSpPr>
              <p:spPr>
                <a:xfrm>
                  <a:off x="5477640" y="1390650"/>
                  <a:ext cx="1264530" cy="1264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3E56809-326F-A904-6ABE-C0BA66165BA2}"/>
                  </a:ext>
                </a:extLst>
              </p:cNvPr>
              <p:cNvSpPr/>
              <p:nvPr/>
            </p:nvSpPr>
            <p:spPr>
              <a:xfrm>
                <a:off x="5477640" y="1290744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LLM </a:t>
                </a:r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기반 </a:t>
                </a:r>
                <a:endParaRPr lang="en-US" altLang="ko-KR" sz="14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개인화 상담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76B68A0-4E1E-E162-C8EA-3411C30830FE}"/>
                </a:ext>
              </a:extLst>
            </p:cNvPr>
            <p:cNvGrpSpPr/>
            <p:nvPr/>
          </p:nvGrpSpPr>
          <p:grpSpPr>
            <a:xfrm>
              <a:off x="4208956" y="2646343"/>
              <a:ext cx="4866142" cy="3529194"/>
              <a:chOff x="3802043" y="2780535"/>
              <a:chExt cx="4866142" cy="352919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86F48DA-0591-6646-F497-92991B13A3E7}"/>
                  </a:ext>
                </a:extLst>
              </p:cNvPr>
              <p:cNvGrpSpPr/>
              <p:nvPr/>
            </p:nvGrpSpPr>
            <p:grpSpPr>
              <a:xfrm>
                <a:off x="7125135" y="2780535"/>
                <a:ext cx="1543050" cy="1543050"/>
                <a:chOff x="7125135" y="2780535"/>
                <a:chExt cx="1543050" cy="154305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ACB4BBC-6B15-6D59-9E59-C564B841C234}"/>
                    </a:ext>
                  </a:extLst>
                </p:cNvPr>
                <p:cNvSpPr/>
                <p:nvPr/>
              </p:nvSpPr>
              <p:spPr>
                <a:xfrm>
                  <a:off x="7125135" y="2780535"/>
                  <a:ext cx="1543050" cy="1543050"/>
                </a:xfrm>
                <a:prstGeom prst="ellipse">
                  <a:avLst/>
                </a:prstGeom>
                <a:gradFill>
                  <a:gsLst>
                    <a:gs pos="0">
                      <a:srgbClr val="6A4C93"/>
                    </a:gs>
                    <a:gs pos="100000">
                      <a:srgbClr val="B00020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0B56322-7FE3-90C7-8EF6-8A6E51611E38}"/>
                    </a:ext>
                  </a:extLst>
                </p:cNvPr>
                <p:cNvSpPr/>
                <p:nvPr/>
              </p:nvSpPr>
              <p:spPr>
                <a:xfrm>
                  <a:off x="7264395" y="2919795"/>
                  <a:ext cx="1264530" cy="1264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09F0517-2550-D62F-D386-3CE44E32E648}"/>
                  </a:ext>
                </a:extLst>
              </p:cNvPr>
              <p:cNvSpPr/>
              <p:nvPr/>
            </p:nvSpPr>
            <p:spPr>
              <a:xfrm>
                <a:off x="7320013" y="3165246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 RAG </a:t>
                </a: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시스템 구현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CC3011C-85D1-A8C8-EF4F-D4D34B91FE7A}"/>
                  </a:ext>
                </a:extLst>
              </p:cNvPr>
              <p:cNvSpPr/>
              <p:nvPr/>
            </p:nvSpPr>
            <p:spPr>
              <a:xfrm>
                <a:off x="6324066" y="5536103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ML </a:t>
                </a:r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추천 </a:t>
                </a:r>
                <a:endParaRPr lang="en-US" altLang="ko-KR" sz="14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알고리즘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EE8E237-59BF-984B-321C-8EE12824EDDC}"/>
                  </a:ext>
                </a:extLst>
              </p:cNvPr>
              <p:cNvSpPr/>
              <p:nvPr/>
            </p:nvSpPr>
            <p:spPr>
              <a:xfrm>
                <a:off x="3802043" y="5536103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Django</a:t>
                </a: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웹 플랫폼 확장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67A4186-6ADA-83BD-AE33-858ADB793CF0}"/>
                </a:ext>
              </a:extLst>
            </p:cNvPr>
            <p:cNvGrpSpPr/>
            <p:nvPr/>
          </p:nvGrpSpPr>
          <p:grpSpPr>
            <a:xfrm>
              <a:off x="3176885" y="2646343"/>
              <a:ext cx="1543050" cy="1543050"/>
              <a:chOff x="3523815" y="2780535"/>
              <a:chExt cx="1543050" cy="154305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403884C-AB12-1237-D44D-14C2EAFC4C63}"/>
                  </a:ext>
                </a:extLst>
              </p:cNvPr>
              <p:cNvGrpSpPr/>
              <p:nvPr/>
            </p:nvGrpSpPr>
            <p:grpSpPr>
              <a:xfrm>
                <a:off x="3523815" y="2780535"/>
                <a:ext cx="1543050" cy="1543050"/>
                <a:chOff x="3523815" y="2780535"/>
                <a:chExt cx="1543050" cy="1543050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488B630-02AD-2220-B504-9551C7F557AF}"/>
                    </a:ext>
                  </a:extLst>
                </p:cNvPr>
                <p:cNvSpPr/>
                <p:nvPr/>
              </p:nvSpPr>
              <p:spPr>
                <a:xfrm>
                  <a:off x="3523815" y="2780535"/>
                  <a:ext cx="1543050" cy="1543050"/>
                </a:xfrm>
                <a:prstGeom prst="ellipse">
                  <a:avLst/>
                </a:prstGeom>
                <a:gradFill>
                  <a:gsLst>
                    <a:gs pos="0">
                      <a:srgbClr val="6A4C93"/>
                    </a:gs>
                    <a:gs pos="100000">
                      <a:srgbClr val="B00020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25AAD1E-D4F4-2632-21D2-D167090C4F7F}"/>
                    </a:ext>
                  </a:extLst>
                </p:cNvPr>
                <p:cNvSpPr/>
                <p:nvPr/>
              </p:nvSpPr>
              <p:spPr>
                <a:xfrm>
                  <a:off x="3663075" y="2919795"/>
                  <a:ext cx="1264530" cy="1264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4494D9-C565-9B95-B861-9CDF657372C7}"/>
                  </a:ext>
                </a:extLst>
              </p:cNvPr>
              <p:cNvSpPr/>
              <p:nvPr/>
            </p:nvSpPr>
            <p:spPr>
              <a:xfrm>
                <a:off x="3676979" y="3165247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LangChain </a:t>
                </a: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통합</a:t>
                </a:r>
              </a:p>
            </p:txBody>
          </p:sp>
        </p:grp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4A351122-551E-38BE-558E-A15E155550BE}"/>
                </a:ext>
              </a:extLst>
            </p:cNvPr>
            <p:cNvSpPr/>
            <p:nvPr/>
          </p:nvSpPr>
          <p:spPr>
            <a:xfrm rot="900000">
              <a:off x="7704516" y="2116710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33CBC501-5F74-9B04-D83B-8AD7B5F2A726}"/>
                </a:ext>
              </a:extLst>
            </p:cNvPr>
            <p:cNvSpPr/>
            <p:nvPr/>
          </p:nvSpPr>
          <p:spPr>
            <a:xfrm rot="5100000">
              <a:off x="8144339" y="4572162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099D0A77-B190-6C2F-018E-C3FCADC45B7F}"/>
                </a:ext>
              </a:extLst>
            </p:cNvPr>
            <p:cNvSpPr/>
            <p:nvPr/>
          </p:nvSpPr>
          <p:spPr>
            <a:xfrm rot="1800000">
              <a:off x="6033340" y="5937501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DA1E636D-3EC0-620A-05F1-1F005C4EA9C8}"/>
                </a:ext>
              </a:extLst>
            </p:cNvPr>
            <p:cNvSpPr/>
            <p:nvPr/>
          </p:nvSpPr>
          <p:spPr>
            <a:xfrm rot="6060000">
              <a:off x="3920194" y="4570044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5B0F2746-FEF9-1161-C54C-263B90118EB3}"/>
                </a:ext>
              </a:extLst>
            </p:cNvPr>
            <p:cNvSpPr/>
            <p:nvPr/>
          </p:nvSpPr>
          <p:spPr>
            <a:xfrm rot="3300000">
              <a:off x="4476388" y="1946826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731011-9E92-4E62-E7E6-3CEC6938403B}"/>
              </a:ext>
            </a:extLst>
          </p:cNvPr>
          <p:cNvSpPr/>
          <p:nvPr/>
        </p:nvSpPr>
        <p:spPr>
          <a:xfrm>
            <a:off x="6772325" y="1567237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GPT </a:t>
            </a:r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모델을 활용한 자연스러운 보험 상담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C04312-46A6-BC0B-8E33-199D74A76423}"/>
              </a:ext>
            </a:extLst>
          </p:cNvPr>
          <p:cNvSpPr/>
          <p:nvPr/>
        </p:nvSpPr>
        <p:spPr>
          <a:xfrm>
            <a:off x="8722477" y="3760804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보험 약관 데이터베이스와 연동된 정확한 정보 제공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EF1D5F-BFBC-620D-65C4-18CE4B8A197B}"/>
              </a:ext>
            </a:extLst>
          </p:cNvPr>
          <p:cNvSpPr/>
          <p:nvPr/>
        </p:nvSpPr>
        <p:spPr>
          <a:xfrm>
            <a:off x="7894582" y="5805276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사용자 프로필 기반 머신러닝 추천 시스템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9A94F9-7DF6-469F-A359-6DC9A910C986}"/>
              </a:ext>
            </a:extLst>
          </p:cNvPr>
          <p:cNvSpPr/>
          <p:nvPr/>
        </p:nvSpPr>
        <p:spPr>
          <a:xfrm>
            <a:off x="1140022" y="5805276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확장 가능하고 안정적인 웹 서비스 구축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647E047-4D12-9DED-7E3E-A71F98288444}"/>
              </a:ext>
            </a:extLst>
          </p:cNvPr>
          <p:cNvSpPr/>
          <p:nvPr/>
        </p:nvSpPr>
        <p:spPr>
          <a:xfrm>
            <a:off x="261751" y="3662872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LLM</a:t>
            </a:r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외부 도구의 효율적 연동</a:t>
            </a:r>
          </a:p>
        </p:txBody>
      </p:sp>
    </p:spTree>
    <p:extLst>
      <p:ext uri="{BB962C8B-B14F-4D97-AF65-F5344CB8AC3E}">
        <p14:creationId xmlns:p14="http://schemas.microsoft.com/office/powerpoint/2010/main" val="28649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4FE70-63E1-AC6B-F47E-EF63A7A1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D694509-383E-2068-B9AB-09E64944EA56}"/>
              </a:ext>
            </a:extLst>
          </p:cNvPr>
          <p:cNvGrpSpPr/>
          <p:nvPr/>
        </p:nvGrpSpPr>
        <p:grpSpPr>
          <a:xfrm>
            <a:off x="408972" y="273830"/>
            <a:ext cx="2098558" cy="536875"/>
            <a:chOff x="381000" y="577850"/>
            <a:chExt cx="2098558" cy="7064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61250-22BD-B4ED-5771-267D47F03B32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514DAF-729C-9B21-F163-DF36548B7C19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C1C3D3-D75D-C863-2CBA-346E73626FCF}"/>
                </a:ext>
              </a:extLst>
            </p:cNvPr>
            <p:cNvSpPr/>
            <p:nvPr/>
          </p:nvSpPr>
          <p:spPr>
            <a:xfrm>
              <a:off x="698827" y="977901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수집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72F093-05FE-85A5-88BA-B654C7A819FD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3FA2C5-C842-7787-FEE5-2242F02B47AF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4759A4-738C-78F0-C2F2-14D4C4E3F0A1}"/>
                </a:ext>
              </a:extLst>
            </p:cNvPr>
            <p:cNvSpPr txBox="1"/>
            <p:nvPr/>
          </p:nvSpPr>
          <p:spPr>
            <a:xfrm>
              <a:off x="548673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손해보험협회 보험사별 약관 데이터 수집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0CE370-5ABE-B8ED-D7F5-FB6A6656B225}"/>
              </a:ext>
            </a:extLst>
          </p:cNvPr>
          <p:cNvGrpSpPr/>
          <p:nvPr/>
        </p:nvGrpSpPr>
        <p:grpSpPr>
          <a:xfrm>
            <a:off x="593784" y="1916810"/>
            <a:ext cx="11004432" cy="4675576"/>
            <a:chOff x="593785" y="1916810"/>
            <a:chExt cx="11004429" cy="467557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1D360C3-518D-7F02-E043-28B15004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4997"/>
            <a:stretch>
              <a:fillRect/>
            </a:stretch>
          </p:blipFill>
          <p:spPr>
            <a:xfrm>
              <a:off x="10140507" y="4549328"/>
              <a:ext cx="1457706" cy="20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1FF0C5-4B59-CCD8-1023-FBB76BBD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85" y="1916810"/>
              <a:ext cx="5401607" cy="425538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B69EBA-F37B-064A-F0A2-CAFDC57E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5561" y="2206179"/>
              <a:ext cx="1457707" cy="204197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752B646-2803-96EE-079F-703966E2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3035" y="2206180"/>
              <a:ext cx="1459645" cy="204197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9BF5BBF-F8AB-5D8F-D97C-D62BE08C0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0507" y="2206179"/>
              <a:ext cx="1457707" cy="206826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9BB229B-95BC-A035-C614-7BCD84C9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5562" y="4549329"/>
              <a:ext cx="1465141" cy="204196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67E5436-642B-DCF3-CD4B-704F61476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3036" y="4549331"/>
              <a:ext cx="1457706" cy="204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225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285C-28B6-49AF-0B89-1EAACCED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70F335D-6CCE-022E-9431-F51665F589C3}"/>
              </a:ext>
            </a:extLst>
          </p:cNvPr>
          <p:cNvGrpSpPr/>
          <p:nvPr/>
        </p:nvGrpSpPr>
        <p:grpSpPr>
          <a:xfrm>
            <a:off x="408972" y="273830"/>
            <a:ext cx="2098558" cy="536875"/>
            <a:chOff x="381000" y="577850"/>
            <a:chExt cx="2098558" cy="7064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B3B13FA-1C16-B2C3-C715-AB409E469A92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9DF3B7F-0619-9822-1CA6-FE169148BF8D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26B11B-55B0-D937-239C-65A17066B5CE}"/>
                </a:ext>
              </a:extLst>
            </p:cNvPr>
            <p:cNvSpPr/>
            <p:nvPr/>
          </p:nvSpPr>
          <p:spPr>
            <a:xfrm>
              <a:off x="698827" y="977901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수집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BBD9B-F97D-237E-2203-0D5425B8A5EC}"/>
              </a:ext>
            </a:extLst>
          </p:cNvPr>
          <p:cNvGrpSpPr/>
          <p:nvPr/>
        </p:nvGrpSpPr>
        <p:grpSpPr>
          <a:xfrm>
            <a:off x="593783" y="1369060"/>
            <a:ext cx="1625542" cy="389445"/>
            <a:chOff x="408972" y="1295400"/>
            <a:chExt cx="1780601" cy="5969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929355-D20E-A080-E2BC-2D45E139AF1C}"/>
                </a:ext>
              </a:extLst>
            </p:cNvPr>
            <p:cNvSpPr/>
            <p:nvPr/>
          </p:nvSpPr>
          <p:spPr>
            <a:xfrm>
              <a:off x="408972" y="1295400"/>
              <a:ext cx="1780601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62F445-249B-228D-DBBF-F97E3E33D1C6}"/>
                </a:ext>
              </a:extLst>
            </p:cNvPr>
            <p:cNvSpPr txBox="1"/>
            <p:nvPr/>
          </p:nvSpPr>
          <p:spPr>
            <a:xfrm>
              <a:off x="548672" y="1334399"/>
              <a:ext cx="151569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수집 방안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EBD9BB-355A-80E2-DAB2-F632206A666A}"/>
              </a:ext>
            </a:extLst>
          </p:cNvPr>
          <p:cNvGrpSpPr/>
          <p:nvPr/>
        </p:nvGrpSpPr>
        <p:grpSpPr>
          <a:xfrm>
            <a:off x="593783" y="3816046"/>
            <a:ext cx="1625542" cy="389445"/>
            <a:chOff x="408972" y="1295400"/>
            <a:chExt cx="1780601" cy="5969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C25E70-6547-6227-6A3F-16A0224775D5}"/>
                </a:ext>
              </a:extLst>
            </p:cNvPr>
            <p:cNvSpPr/>
            <p:nvPr/>
          </p:nvSpPr>
          <p:spPr>
            <a:xfrm>
              <a:off x="408972" y="1295400"/>
              <a:ext cx="1780601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F794E0-FF9A-A119-2B10-676AF3D02856}"/>
                </a:ext>
              </a:extLst>
            </p:cNvPr>
            <p:cNvSpPr txBox="1"/>
            <p:nvPr/>
          </p:nvSpPr>
          <p:spPr>
            <a:xfrm>
              <a:off x="548672" y="1334399"/>
              <a:ext cx="151569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전처리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72423B-DC8B-904D-7A02-A9427E0C6E65}"/>
              </a:ext>
            </a:extLst>
          </p:cNvPr>
          <p:cNvGrpSpPr/>
          <p:nvPr/>
        </p:nvGrpSpPr>
        <p:grpSpPr>
          <a:xfrm>
            <a:off x="1240822" y="2028573"/>
            <a:ext cx="9889226" cy="1018249"/>
            <a:chOff x="1240822" y="2028573"/>
            <a:chExt cx="9889226" cy="101824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7D560FA-395B-B80B-A69D-F7A68864EFEC}"/>
                </a:ext>
              </a:extLst>
            </p:cNvPr>
            <p:cNvSpPr/>
            <p:nvPr/>
          </p:nvSpPr>
          <p:spPr>
            <a:xfrm>
              <a:off x="1240822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325B154-FBD7-4B88-CD9C-F45D77139A51}"/>
                </a:ext>
              </a:extLst>
            </p:cNvPr>
            <p:cNvSpPr/>
            <p:nvPr/>
          </p:nvSpPr>
          <p:spPr>
            <a:xfrm>
              <a:off x="4784569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D05FFAE-6E1B-4BB3-0873-DE4625A6FCEA}"/>
                </a:ext>
              </a:extLst>
            </p:cNvPr>
            <p:cNvSpPr/>
            <p:nvPr/>
          </p:nvSpPr>
          <p:spPr>
            <a:xfrm>
              <a:off x="8328316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AA483994-55BD-E337-8184-526D8F67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34119" y="2366195"/>
              <a:ext cx="358884" cy="367040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ADE36B07-AD9A-133A-DAA4-E5C7EBA03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7866" y="2366195"/>
              <a:ext cx="358884" cy="3670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8CCD7F-2526-9C75-16AC-E97B43B0903A}"/>
                </a:ext>
              </a:extLst>
            </p:cNvPr>
            <p:cNvSpPr/>
            <p:nvPr/>
          </p:nvSpPr>
          <p:spPr>
            <a:xfrm>
              <a:off x="1432388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웹 크롤링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67649A-DAD3-11E0-61ED-D4D650FEB9C1}"/>
                </a:ext>
              </a:extLst>
            </p:cNvPr>
            <p:cNvSpPr/>
            <p:nvPr/>
          </p:nvSpPr>
          <p:spPr>
            <a:xfrm>
              <a:off x="4976135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구조화 작업 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9544FD-A94D-4BA0-4578-AFC812DE36AB}"/>
                </a:ext>
              </a:extLst>
            </p:cNvPr>
            <p:cNvSpPr/>
            <p:nvPr/>
          </p:nvSpPr>
          <p:spPr>
            <a:xfrm>
              <a:off x="8519882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데이터 검증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F4C9A9-1960-54F0-A37B-7302CD5B9C13}"/>
                </a:ext>
              </a:extLst>
            </p:cNvPr>
            <p:cNvSpPr/>
            <p:nvPr/>
          </p:nvSpPr>
          <p:spPr>
            <a:xfrm>
              <a:off x="1432388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각 보험사 공식 홈페이지 </a:t>
              </a:r>
              <a:endParaRPr lang="en-US" altLang="ko-KR" sz="160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약관 데이터 수집 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5AED14-A914-FC5C-F380-48523985F271}"/>
                </a:ext>
              </a:extLst>
            </p:cNvPr>
            <p:cNvSpPr/>
            <p:nvPr/>
          </p:nvSpPr>
          <p:spPr>
            <a:xfrm>
              <a:off x="4976135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PDF / HTML </a:t>
              </a:r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문서를 </a:t>
              </a:r>
              <a:endParaRPr lang="en-US" altLang="ko-KR" sz="160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구조화된 데이터 변환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C61C511-77EC-0781-E32E-301E02A26C19}"/>
                </a:ext>
              </a:extLst>
            </p:cNvPr>
            <p:cNvSpPr/>
            <p:nvPr/>
          </p:nvSpPr>
          <p:spPr>
            <a:xfrm>
              <a:off x="8519882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수집된 약관의 </a:t>
              </a:r>
              <a:endParaRPr lang="en-US" altLang="ko-KR" sz="160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정확성 및 최신성 검증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E9EA6B8-1E61-34EC-80B0-DFA26F1B1ED9}"/>
              </a:ext>
            </a:extLst>
          </p:cNvPr>
          <p:cNvGrpSpPr/>
          <p:nvPr/>
        </p:nvGrpSpPr>
        <p:grpSpPr>
          <a:xfrm>
            <a:off x="1240822" y="4708273"/>
            <a:ext cx="9889226" cy="1018249"/>
            <a:chOff x="1240822" y="2028573"/>
            <a:chExt cx="9889226" cy="101824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6EE4337-6713-94A1-C78F-3FE35A1F950A}"/>
                </a:ext>
              </a:extLst>
            </p:cNvPr>
            <p:cNvSpPr/>
            <p:nvPr/>
          </p:nvSpPr>
          <p:spPr>
            <a:xfrm>
              <a:off x="1240822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93CBF606-BAEE-9D92-4693-8447CA377E7F}"/>
                </a:ext>
              </a:extLst>
            </p:cNvPr>
            <p:cNvSpPr/>
            <p:nvPr/>
          </p:nvSpPr>
          <p:spPr>
            <a:xfrm>
              <a:off x="4784569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2F06FCE-6B54-7171-046E-1E2D8089440E}"/>
                </a:ext>
              </a:extLst>
            </p:cNvPr>
            <p:cNvSpPr/>
            <p:nvPr/>
          </p:nvSpPr>
          <p:spPr>
            <a:xfrm>
              <a:off x="8328316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9CBD195D-1742-20AF-79CE-2B265885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34119" y="2366195"/>
              <a:ext cx="358884" cy="367040"/>
            </a:xfrm>
            <a:prstGeom prst="rect">
              <a:avLst/>
            </a:prstGeom>
          </p:spPr>
        </p:pic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2AC3CF25-6A6C-4CF3-298A-72D85561C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7866" y="2366195"/>
              <a:ext cx="358884" cy="367040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B331865-E1C8-ED1D-815A-FAAA9FA96449}"/>
                </a:ext>
              </a:extLst>
            </p:cNvPr>
            <p:cNvSpPr/>
            <p:nvPr/>
          </p:nvSpPr>
          <p:spPr>
            <a:xfrm>
              <a:off x="1432388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텍스트 정제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5BF1347-F5DF-60A4-6363-1FDB2E8DEF0C}"/>
                </a:ext>
              </a:extLst>
            </p:cNvPr>
            <p:cNvSpPr/>
            <p:nvPr/>
          </p:nvSpPr>
          <p:spPr>
            <a:xfrm>
              <a:off x="4976135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백터화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B0140-1ECB-6C96-01A3-859CDF690A2E}"/>
                </a:ext>
              </a:extLst>
            </p:cNvPr>
            <p:cNvSpPr/>
            <p:nvPr/>
          </p:nvSpPr>
          <p:spPr>
            <a:xfrm>
              <a:off x="8519882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인덱싱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D38617D-0B40-133D-C473-CCF08971D8F0}"/>
                </a:ext>
              </a:extLst>
            </p:cNvPr>
            <p:cNvSpPr/>
            <p:nvPr/>
          </p:nvSpPr>
          <p:spPr>
            <a:xfrm>
              <a:off x="1432388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불필요한 서식 제거 및 표준화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6F932B5-9455-9FDB-3825-DC3DE476A2FA}"/>
                </a:ext>
              </a:extLst>
            </p:cNvPr>
            <p:cNvSpPr/>
            <p:nvPr/>
          </p:nvSpPr>
          <p:spPr>
            <a:xfrm>
              <a:off x="4976135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약관 텍스트의 임베딩 생성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CEF7BCB-A657-B64E-0AF8-25EB5236B4D8}"/>
                </a:ext>
              </a:extLst>
            </p:cNvPr>
            <p:cNvSpPr/>
            <p:nvPr/>
          </p:nvSpPr>
          <p:spPr>
            <a:xfrm>
              <a:off x="8519882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Pinecone</a:t>
              </a:r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을 활용한 </a:t>
              </a:r>
              <a:endParaRPr lang="en-US" altLang="ko-KR" sz="160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백터 데이터베이스 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29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C34-C046-F4E0-E59E-8DF63F96E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FC29683-A3EE-A936-6AFE-A2A1D7DA33AC}"/>
              </a:ext>
            </a:extLst>
          </p:cNvPr>
          <p:cNvGrpSpPr/>
          <p:nvPr/>
        </p:nvGrpSpPr>
        <p:grpSpPr>
          <a:xfrm>
            <a:off x="408972" y="273830"/>
            <a:ext cx="2098558" cy="536875"/>
            <a:chOff x="381000" y="577850"/>
            <a:chExt cx="2098558" cy="7064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11F7D9-43C1-0389-1D49-28008A756E6E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E02F79-E1A4-ED02-D585-66937AB9CFE3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A97C47-7AAD-CB8B-A9FB-AE3E28BE0CEE}"/>
                </a:ext>
              </a:extLst>
            </p:cNvPr>
            <p:cNvSpPr/>
            <p:nvPr/>
          </p:nvSpPr>
          <p:spPr>
            <a:xfrm>
              <a:off x="698827" y="977901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3.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프로젝트 업무분장</a:t>
              </a:r>
            </a:p>
          </p:txBody>
        </p:sp>
      </p:grpSp>
      <p:sp>
        <p:nvSpPr>
          <p:cNvPr id="1050" name="Rectangle 5">
            <a:extLst>
              <a:ext uri="{FF2B5EF4-FFF2-40B4-BE49-F238E27FC236}">
                <a16:creationId xmlns:a16="http://schemas.microsoft.com/office/drawing/2014/main" id="{51BC4505-E5EF-04B5-C974-AA2ED308855F}"/>
              </a:ext>
            </a:extLst>
          </p:cNvPr>
          <p:cNvSpPr/>
          <p:nvPr/>
        </p:nvSpPr>
        <p:spPr>
          <a:xfrm>
            <a:off x="5118017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1" name="Round Same Side Corner Rectangle 3">
            <a:extLst>
              <a:ext uri="{FF2B5EF4-FFF2-40B4-BE49-F238E27FC236}">
                <a16:creationId xmlns:a16="http://schemas.microsoft.com/office/drawing/2014/main" id="{3B1F1ADA-7370-752A-FF3B-52CF024DB693}"/>
              </a:ext>
            </a:extLst>
          </p:cNvPr>
          <p:cNvSpPr/>
          <p:nvPr/>
        </p:nvSpPr>
        <p:spPr>
          <a:xfrm>
            <a:off x="5118017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2" name="Oval 6">
            <a:extLst>
              <a:ext uri="{FF2B5EF4-FFF2-40B4-BE49-F238E27FC236}">
                <a16:creationId xmlns:a16="http://schemas.microsoft.com/office/drawing/2014/main" id="{5FD1A690-2747-29B9-40DA-B0B692F64E7D}"/>
              </a:ext>
            </a:extLst>
          </p:cNvPr>
          <p:cNvSpPr/>
          <p:nvPr/>
        </p:nvSpPr>
        <p:spPr>
          <a:xfrm>
            <a:off x="5585749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3" name="Rectangle 9">
            <a:extLst>
              <a:ext uri="{FF2B5EF4-FFF2-40B4-BE49-F238E27FC236}">
                <a16:creationId xmlns:a16="http://schemas.microsoft.com/office/drawing/2014/main" id="{369E2C91-6978-7CA3-4D61-C6A34D82A69C}"/>
              </a:ext>
            </a:extLst>
          </p:cNvPr>
          <p:cNvSpPr/>
          <p:nvPr/>
        </p:nvSpPr>
        <p:spPr>
          <a:xfrm>
            <a:off x="3112246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4" name="Round Same Side Corner Rectangle 10">
            <a:extLst>
              <a:ext uri="{FF2B5EF4-FFF2-40B4-BE49-F238E27FC236}">
                <a16:creationId xmlns:a16="http://schemas.microsoft.com/office/drawing/2014/main" id="{A9AAE95B-51BC-43D5-AE0C-C845347CD6A5}"/>
              </a:ext>
            </a:extLst>
          </p:cNvPr>
          <p:cNvSpPr/>
          <p:nvPr/>
        </p:nvSpPr>
        <p:spPr>
          <a:xfrm>
            <a:off x="3112246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5" name="Oval 11">
            <a:extLst>
              <a:ext uri="{FF2B5EF4-FFF2-40B4-BE49-F238E27FC236}">
                <a16:creationId xmlns:a16="http://schemas.microsoft.com/office/drawing/2014/main" id="{4F40E6B6-402D-E63C-F565-CEDCC7F830DC}"/>
              </a:ext>
            </a:extLst>
          </p:cNvPr>
          <p:cNvSpPr/>
          <p:nvPr/>
        </p:nvSpPr>
        <p:spPr>
          <a:xfrm>
            <a:off x="3579979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6" name="Rectangle 13">
            <a:extLst>
              <a:ext uri="{FF2B5EF4-FFF2-40B4-BE49-F238E27FC236}">
                <a16:creationId xmlns:a16="http://schemas.microsoft.com/office/drawing/2014/main" id="{D425522B-2217-0A54-4F71-8C5AE726403C}"/>
              </a:ext>
            </a:extLst>
          </p:cNvPr>
          <p:cNvSpPr/>
          <p:nvPr/>
        </p:nvSpPr>
        <p:spPr>
          <a:xfrm>
            <a:off x="1106476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7" name="Round Same Side Corner Rectangle 14">
            <a:extLst>
              <a:ext uri="{FF2B5EF4-FFF2-40B4-BE49-F238E27FC236}">
                <a16:creationId xmlns:a16="http://schemas.microsoft.com/office/drawing/2014/main" id="{1703E812-2E29-ABB5-8054-38DEBEC968A8}"/>
              </a:ext>
            </a:extLst>
          </p:cNvPr>
          <p:cNvSpPr/>
          <p:nvPr/>
        </p:nvSpPr>
        <p:spPr>
          <a:xfrm>
            <a:off x="1106476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8" name="Oval 15">
            <a:extLst>
              <a:ext uri="{FF2B5EF4-FFF2-40B4-BE49-F238E27FC236}">
                <a16:creationId xmlns:a16="http://schemas.microsoft.com/office/drawing/2014/main" id="{7261C785-8E73-4A68-96B7-B14969C52052}"/>
              </a:ext>
            </a:extLst>
          </p:cNvPr>
          <p:cNvSpPr/>
          <p:nvPr/>
        </p:nvSpPr>
        <p:spPr>
          <a:xfrm>
            <a:off x="1574209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9" name="Rectangle 17">
            <a:extLst>
              <a:ext uri="{FF2B5EF4-FFF2-40B4-BE49-F238E27FC236}">
                <a16:creationId xmlns:a16="http://schemas.microsoft.com/office/drawing/2014/main" id="{80E8C88C-6D13-9E2D-9515-F40324388442}"/>
              </a:ext>
            </a:extLst>
          </p:cNvPr>
          <p:cNvSpPr/>
          <p:nvPr/>
        </p:nvSpPr>
        <p:spPr>
          <a:xfrm>
            <a:off x="7123787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0" name="Round Same Side Corner Rectangle 18">
            <a:extLst>
              <a:ext uri="{FF2B5EF4-FFF2-40B4-BE49-F238E27FC236}">
                <a16:creationId xmlns:a16="http://schemas.microsoft.com/office/drawing/2014/main" id="{1D516385-7F35-E014-BE95-55365A22AB6B}"/>
              </a:ext>
            </a:extLst>
          </p:cNvPr>
          <p:cNvSpPr/>
          <p:nvPr/>
        </p:nvSpPr>
        <p:spPr>
          <a:xfrm>
            <a:off x="7123787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1" name="Oval 19">
            <a:extLst>
              <a:ext uri="{FF2B5EF4-FFF2-40B4-BE49-F238E27FC236}">
                <a16:creationId xmlns:a16="http://schemas.microsoft.com/office/drawing/2014/main" id="{532ABB50-3895-142C-10AA-97DCFEB92C27}"/>
              </a:ext>
            </a:extLst>
          </p:cNvPr>
          <p:cNvSpPr/>
          <p:nvPr/>
        </p:nvSpPr>
        <p:spPr>
          <a:xfrm>
            <a:off x="7591520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2" name="Rectangle 21">
            <a:extLst>
              <a:ext uri="{FF2B5EF4-FFF2-40B4-BE49-F238E27FC236}">
                <a16:creationId xmlns:a16="http://schemas.microsoft.com/office/drawing/2014/main" id="{2DCC3741-F686-12B1-B53A-A3FB1D8D380A}"/>
              </a:ext>
            </a:extLst>
          </p:cNvPr>
          <p:cNvSpPr/>
          <p:nvPr/>
        </p:nvSpPr>
        <p:spPr>
          <a:xfrm>
            <a:off x="9129556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3" name="Round Same Side Corner Rectangle 22">
            <a:extLst>
              <a:ext uri="{FF2B5EF4-FFF2-40B4-BE49-F238E27FC236}">
                <a16:creationId xmlns:a16="http://schemas.microsoft.com/office/drawing/2014/main" id="{DB145B58-2C6D-8C69-EAF9-5AF4E7721A47}"/>
              </a:ext>
            </a:extLst>
          </p:cNvPr>
          <p:cNvSpPr/>
          <p:nvPr/>
        </p:nvSpPr>
        <p:spPr>
          <a:xfrm>
            <a:off x="9129556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4" name="Oval 23">
            <a:extLst>
              <a:ext uri="{FF2B5EF4-FFF2-40B4-BE49-F238E27FC236}">
                <a16:creationId xmlns:a16="http://schemas.microsoft.com/office/drawing/2014/main" id="{2EFD5094-8A88-F802-0D27-9875B41977C4}"/>
              </a:ext>
            </a:extLst>
          </p:cNvPr>
          <p:cNvSpPr/>
          <p:nvPr/>
        </p:nvSpPr>
        <p:spPr>
          <a:xfrm>
            <a:off x="9597289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5" name="Rectangle 28">
            <a:extLst>
              <a:ext uri="{FF2B5EF4-FFF2-40B4-BE49-F238E27FC236}">
                <a16:creationId xmlns:a16="http://schemas.microsoft.com/office/drawing/2014/main" id="{B72D91C2-F7F5-C80D-076C-C243D78CE69F}"/>
              </a:ext>
            </a:extLst>
          </p:cNvPr>
          <p:cNvSpPr/>
          <p:nvPr/>
        </p:nvSpPr>
        <p:spPr>
          <a:xfrm>
            <a:off x="3235238" y="3413389"/>
            <a:ext cx="1828928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프론트엔드 개발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백엔드 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API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연동 및 상태 관리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사용좌 화면 구현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[UI/UX]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와이어프레임 및 프로토타입 설계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메인 페이지 제작 및 전체 검수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웹 페이지 디자인 제작 관리 총괄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66" name="Rectangle 29">
            <a:extLst>
              <a:ext uri="{FF2B5EF4-FFF2-40B4-BE49-F238E27FC236}">
                <a16:creationId xmlns:a16="http://schemas.microsoft.com/office/drawing/2014/main" id="{05F40D34-F993-64CA-9FB7-F9A6D1EF01DD}"/>
              </a:ext>
            </a:extLst>
          </p:cNvPr>
          <p:cNvSpPr/>
          <p:nvPr/>
        </p:nvSpPr>
        <p:spPr>
          <a:xfrm>
            <a:off x="3265026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김민준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68" name="Round Same Side Corner Rectangle 31">
            <a:extLst>
              <a:ext uri="{FF2B5EF4-FFF2-40B4-BE49-F238E27FC236}">
                <a16:creationId xmlns:a16="http://schemas.microsoft.com/office/drawing/2014/main" id="{FDF6A574-82B6-F3C5-6F64-F488EB572D48}"/>
              </a:ext>
            </a:extLst>
          </p:cNvPr>
          <p:cNvSpPr/>
          <p:nvPr/>
        </p:nvSpPr>
        <p:spPr>
          <a:xfrm rot="10800000">
            <a:off x="1106475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9" name="Round Same Side Corner Rectangle 32">
            <a:extLst>
              <a:ext uri="{FF2B5EF4-FFF2-40B4-BE49-F238E27FC236}">
                <a16:creationId xmlns:a16="http://schemas.microsoft.com/office/drawing/2014/main" id="{015289E3-A1D1-B287-5CE1-72843ECD95B4}"/>
              </a:ext>
            </a:extLst>
          </p:cNvPr>
          <p:cNvSpPr/>
          <p:nvPr/>
        </p:nvSpPr>
        <p:spPr>
          <a:xfrm rot="10800000">
            <a:off x="3108197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70" name="Round Same Side Corner Rectangle 33">
            <a:extLst>
              <a:ext uri="{FF2B5EF4-FFF2-40B4-BE49-F238E27FC236}">
                <a16:creationId xmlns:a16="http://schemas.microsoft.com/office/drawing/2014/main" id="{EB430C68-7C2D-5A11-243A-1E4E7D5C92A6}"/>
              </a:ext>
            </a:extLst>
          </p:cNvPr>
          <p:cNvSpPr/>
          <p:nvPr/>
        </p:nvSpPr>
        <p:spPr>
          <a:xfrm rot="10800000">
            <a:off x="5118016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71" name="Round Same Side Corner Rectangle 34">
            <a:extLst>
              <a:ext uri="{FF2B5EF4-FFF2-40B4-BE49-F238E27FC236}">
                <a16:creationId xmlns:a16="http://schemas.microsoft.com/office/drawing/2014/main" id="{4519B098-2DC7-125F-B4D8-2A498F2F3E40}"/>
              </a:ext>
            </a:extLst>
          </p:cNvPr>
          <p:cNvSpPr/>
          <p:nvPr/>
        </p:nvSpPr>
        <p:spPr>
          <a:xfrm rot="10800000">
            <a:off x="7123786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72" name="Round Same Side Corner Rectangle 35">
            <a:extLst>
              <a:ext uri="{FF2B5EF4-FFF2-40B4-BE49-F238E27FC236}">
                <a16:creationId xmlns:a16="http://schemas.microsoft.com/office/drawing/2014/main" id="{B8F18BC3-3059-7E04-6FD8-E1708BE3D759}"/>
              </a:ext>
            </a:extLst>
          </p:cNvPr>
          <p:cNvSpPr/>
          <p:nvPr/>
        </p:nvSpPr>
        <p:spPr>
          <a:xfrm rot="10800000">
            <a:off x="9129555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73" name="Rectangle 36">
            <a:extLst>
              <a:ext uri="{FF2B5EF4-FFF2-40B4-BE49-F238E27FC236}">
                <a16:creationId xmlns:a16="http://schemas.microsoft.com/office/drawing/2014/main" id="{BD0ED4E9-EC1A-7925-189C-64DE2E113F92}"/>
              </a:ext>
            </a:extLst>
          </p:cNvPr>
          <p:cNvSpPr/>
          <p:nvPr/>
        </p:nvSpPr>
        <p:spPr>
          <a:xfrm>
            <a:off x="1229468" y="3413389"/>
            <a:ext cx="1814927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프로젝트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프로젝트 총괄 관리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백엔드 개발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서버 로직 구현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회원가입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로그인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endParaRPr lang="en-US" altLang="ko-KR" sz="1200"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DB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 관리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74" name="Rectangle 37">
            <a:extLst>
              <a:ext uri="{FF2B5EF4-FFF2-40B4-BE49-F238E27FC236}">
                <a16:creationId xmlns:a16="http://schemas.microsoft.com/office/drawing/2014/main" id="{B8CED28B-B401-1884-6B2F-6933B6ECE725}"/>
              </a:ext>
            </a:extLst>
          </p:cNvPr>
          <p:cNvSpPr/>
          <p:nvPr/>
        </p:nvSpPr>
        <p:spPr>
          <a:xfrm>
            <a:off x="1259256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김진경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76" name="Rectangle 39">
            <a:extLst>
              <a:ext uri="{FF2B5EF4-FFF2-40B4-BE49-F238E27FC236}">
                <a16:creationId xmlns:a16="http://schemas.microsoft.com/office/drawing/2014/main" id="{017F1F40-03BE-C701-F4C4-238411B37D20}"/>
              </a:ext>
            </a:extLst>
          </p:cNvPr>
          <p:cNvSpPr/>
          <p:nvPr/>
        </p:nvSpPr>
        <p:spPr>
          <a:xfrm>
            <a:off x="5241010" y="3413389"/>
            <a:ext cx="1829292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데이터 분석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서비스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사용자 로그데이터 분석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및 인사이트 도출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모델링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모델 설계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학습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,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평가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모델 서빙 및 서비스 연동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회원가입 페이지 제작 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77" name="Rectangle 40">
            <a:extLst>
              <a:ext uri="{FF2B5EF4-FFF2-40B4-BE49-F238E27FC236}">
                <a16:creationId xmlns:a16="http://schemas.microsoft.com/office/drawing/2014/main" id="{30B74A16-3679-7012-B4F7-80FFBD860EF5}"/>
              </a:ext>
            </a:extLst>
          </p:cNvPr>
          <p:cNvSpPr/>
          <p:nvPr/>
        </p:nvSpPr>
        <p:spPr>
          <a:xfrm>
            <a:off x="5270797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장선호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79" name="Rectangle 42">
            <a:extLst>
              <a:ext uri="{FF2B5EF4-FFF2-40B4-BE49-F238E27FC236}">
                <a16:creationId xmlns:a16="http://schemas.microsoft.com/office/drawing/2014/main" id="{97407892-339B-289C-5539-5209ED25689A}"/>
              </a:ext>
            </a:extLst>
          </p:cNvPr>
          <p:cNvSpPr/>
          <p:nvPr/>
        </p:nvSpPr>
        <p:spPr>
          <a:xfrm>
            <a:off x="7246780" y="3413389"/>
            <a:ext cx="1656498" cy="20313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데이터 수집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공공 데이터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오픈 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API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를 통한</a:t>
            </a:r>
            <a:b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데이터 수집 및 정제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크롤링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웹 크롤러 개발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자동화 스크립트를 통한</a:t>
            </a:r>
            <a:b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데이터 수집 및 학습 스케쥴링 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상담페이지 제작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80" name="Rectangle 43">
            <a:extLst>
              <a:ext uri="{FF2B5EF4-FFF2-40B4-BE49-F238E27FC236}">
                <a16:creationId xmlns:a16="http://schemas.microsoft.com/office/drawing/2014/main" id="{315AB00D-212C-15FD-93AF-1392C939A80E}"/>
              </a:ext>
            </a:extLst>
          </p:cNvPr>
          <p:cNvSpPr/>
          <p:nvPr/>
        </p:nvSpPr>
        <p:spPr>
          <a:xfrm>
            <a:off x="7276567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한창희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82" name="Rectangle 45">
            <a:extLst>
              <a:ext uri="{FF2B5EF4-FFF2-40B4-BE49-F238E27FC236}">
                <a16:creationId xmlns:a16="http://schemas.microsoft.com/office/drawing/2014/main" id="{17D80DF0-7866-DB78-D290-C5E6EA0BAEC1}"/>
              </a:ext>
            </a:extLst>
          </p:cNvPr>
          <p:cNvSpPr/>
          <p:nvPr/>
        </p:nvSpPr>
        <p:spPr>
          <a:xfrm>
            <a:off x="9252549" y="3413389"/>
            <a:ext cx="1656498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데이터베이스 설계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DB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스키마 설계 및 관계 설정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성능 최적화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[API 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개발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인증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권한 관리와 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API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문서화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비교 페이지 제작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83" name="Rectangle 46">
            <a:extLst>
              <a:ext uri="{FF2B5EF4-FFF2-40B4-BE49-F238E27FC236}">
                <a16:creationId xmlns:a16="http://schemas.microsoft.com/office/drawing/2014/main" id="{E623A397-AC21-3329-B989-23F0B2311333}"/>
              </a:ext>
            </a:extLst>
          </p:cNvPr>
          <p:cNvSpPr/>
          <p:nvPr/>
        </p:nvSpPr>
        <p:spPr>
          <a:xfrm>
            <a:off x="9282336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유성미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76" name="Rectangle 29">
            <a:extLst>
              <a:ext uri="{FF2B5EF4-FFF2-40B4-BE49-F238E27FC236}">
                <a16:creationId xmlns:a16="http://schemas.microsoft.com/office/drawing/2014/main" id="{871FA496-040D-516B-83A8-653169C37DDA}"/>
              </a:ext>
            </a:extLst>
          </p:cNvPr>
          <p:cNvSpPr/>
          <p:nvPr/>
        </p:nvSpPr>
        <p:spPr>
          <a:xfrm>
            <a:off x="3180095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프론트엔드 개발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UI/UX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77" name="Rectangle 37">
            <a:extLst>
              <a:ext uri="{FF2B5EF4-FFF2-40B4-BE49-F238E27FC236}">
                <a16:creationId xmlns:a16="http://schemas.microsoft.com/office/drawing/2014/main" id="{33CD983D-ED6C-BDC4-443F-CF4175EBE47D}"/>
              </a:ext>
            </a:extLst>
          </p:cNvPr>
          <p:cNvSpPr/>
          <p:nvPr/>
        </p:nvSpPr>
        <p:spPr>
          <a:xfrm>
            <a:off x="1174325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프로젝트 매니저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백엔드 개발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78" name="Rectangle 40">
            <a:extLst>
              <a:ext uri="{FF2B5EF4-FFF2-40B4-BE49-F238E27FC236}">
                <a16:creationId xmlns:a16="http://schemas.microsoft.com/office/drawing/2014/main" id="{0E75F30D-C4ED-3C52-090C-0A4E5D5795BB}"/>
              </a:ext>
            </a:extLst>
          </p:cNvPr>
          <p:cNvSpPr/>
          <p:nvPr/>
        </p:nvSpPr>
        <p:spPr>
          <a:xfrm>
            <a:off x="5185866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데이터 분석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AI </a:t>
            </a:r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모델링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79" name="Rectangle 43">
            <a:extLst>
              <a:ext uri="{FF2B5EF4-FFF2-40B4-BE49-F238E27FC236}">
                <a16:creationId xmlns:a16="http://schemas.microsoft.com/office/drawing/2014/main" id="{4D1CB83F-7CFF-25EC-7781-6730EA468360}"/>
              </a:ext>
            </a:extLst>
          </p:cNvPr>
          <p:cNvSpPr/>
          <p:nvPr/>
        </p:nvSpPr>
        <p:spPr>
          <a:xfrm>
            <a:off x="7191636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데이터 수집 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크롤링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80" name="Rectangle 46">
            <a:extLst>
              <a:ext uri="{FF2B5EF4-FFF2-40B4-BE49-F238E27FC236}">
                <a16:creationId xmlns:a16="http://schemas.microsoft.com/office/drawing/2014/main" id="{254A619C-C5C7-1CF8-F16C-3226C0820A08}"/>
              </a:ext>
            </a:extLst>
          </p:cNvPr>
          <p:cNvSpPr/>
          <p:nvPr/>
        </p:nvSpPr>
        <p:spPr>
          <a:xfrm>
            <a:off x="9197405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데이터베이스 설계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API </a:t>
            </a:r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개발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5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7E1E31-42BB-D24A-A940-50711AFF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688355"/>
              </p:ext>
            </p:extLst>
          </p:nvPr>
        </p:nvGraphicFramePr>
        <p:xfrm>
          <a:off x="304801" y="1271150"/>
          <a:ext cx="11582406" cy="5282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218">
                  <a:extLst>
                    <a:ext uri="{9D8B030D-6E8A-4147-A177-3AD203B41FA5}">
                      <a16:colId xmlns:a16="http://schemas.microsoft.com/office/drawing/2014/main" val="2272385301"/>
                    </a:ext>
                  </a:extLst>
                </a:gridCol>
                <a:gridCol w="1086838">
                  <a:extLst>
                    <a:ext uri="{9D8B030D-6E8A-4147-A177-3AD203B41FA5}">
                      <a16:colId xmlns:a16="http://schemas.microsoft.com/office/drawing/2014/main" val="285415320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884259614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199301109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868926125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604209816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181228497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596017582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756603516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9878966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865930286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925960883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595019260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180966509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472031349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575944897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30829322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816916304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47985670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66052384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75960816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236484665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33961012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539483003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1598660398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72956870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036520802"/>
                    </a:ext>
                  </a:extLst>
                </a:gridCol>
              </a:tblGrid>
              <a:tr h="39094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7/24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28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29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30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31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8/1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7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8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11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12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13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14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18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19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20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21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22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26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27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28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302161"/>
                  </a:ext>
                </a:extLst>
              </a:tr>
              <a:tr h="390942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기획 및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182183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세부 기능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243688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업무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일정 관리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673547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시스템 설계도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910413"/>
                  </a:ext>
                </a:extLst>
              </a:tr>
              <a:tr h="46349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연구 모형 및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조사 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연구 가설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92310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측정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573139"/>
                  </a:ext>
                </a:extLst>
              </a:tr>
              <a:tr h="3909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데이터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데이터 수집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&amp;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전처리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98935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487972"/>
                  </a:ext>
                </a:extLst>
              </a:tr>
              <a:tr h="3909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연구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/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검증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기술 통계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944460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기술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060671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디자인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전체 디자인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90926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문서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프로젝트 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311403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7B68782-CA32-1899-E6B2-891DAFA22F62}"/>
              </a:ext>
            </a:extLst>
          </p:cNvPr>
          <p:cNvGrpSpPr/>
          <p:nvPr/>
        </p:nvGrpSpPr>
        <p:grpSpPr>
          <a:xfrm>
            <a:off x="2552332" y="1729898"/>
            <a:ext cx="2505443" cy="282234"/>
            <a:chOff x="2552332" y="853598"/>
            <a:chExt cx="2505443" cy="28223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345DA88-9130-64E5-4F72-CC2BA13EE7FE}"/>
                </a:ext>
              </a:extLst>
            </p:cNvPr>
            <p:cNvGrpSpPr/>
            <p:nvPr/>
          </p:nvGrpSpPr>
          <p:grpSpPr>
            <a:xfrm>
              <a:off x="2552332" y="933806"/>
              <a:ext cx="915136" cy="202026"/>
              <a:chOff x="2523757" y="960000"/>
              <a:chExt cx="915136" cy="202026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24524E15-4B75-89DD-DA03-2AF5A66BD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3757" y="960000"/>
                <a:ext cx="915136" cy="0"/>
              </a:xfrm>
              <a:prstGeom prst="straightConnector1">
                <a:avLst/>
              </a:prstGeom>
              <a:ln w="28575">
                <a:solidFill>
                  <a:srgbClr val="6A4C93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9CB7AD9-D288-37F9-5483-22A10AA858A2}"/>
                  </a:ext>
                </a:extLst>
              </p:cNvPr>
              <p:cNvSpPr/>
              <p:nvPr/>
            </p:nvSpPr>
            <p:spPr>
              <a:xfrm>
                <a:off x="2585924" y="984226"/>
                <a:ext cx="790802" cy="1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>
                    <a:solidFill>
                      <a:srgbClr val="6A4C93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아이디어 공모 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A9B662B-8E58-57D3-6CEF-6DEB791ECEC4}"/>
                </a:ext>
              </a:extLst>
            </p:cNvPr>
            <p:cNvGrpSpPr/>
            <p:nvPr/>
          </p:nvGrpSpPr>
          <p:grpSpPr>
            <a:xfrm>
              <a:off x="3530600" y="853598"/>
              <a:ext cx="1527175" cy="261257"/>
              <a:chOff x="3530600" y="853598"/>
              <a:chExt cx="1527175" cy="26125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8D31B65-DF09-0940-5E83-35DA8624E583}"/>
                  </a:ext>
                </a:extLst>
              </p:cNvPr>
              <p:cNvSpPr/>
              <p:nvPr/>
            </p:nvSpPr>
            <p:spPr>
              <a:xfrm>
                <a:off x="3530600" y="853598"/>
                <a:ext cx="1527175" cy="261257"/>
              </a:xfrm>
              <a:prstGeom prst="rect">
                <a:avLst/>
              </a:prstGeom>
              <a:solidFill>
                <a:srgbClr val="6A4C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A88AB-F831-C03B-5FD4-2335FC042676}"/>
                  </a:ext>
                </a:extLst>
              </p:cNvPr>
              <p:cNvSpPr/>
              <p:nvPr/>
            </p:nvSpPr>
            <p:spPr>
              <a:xfrm>
                <a:off x="3898786" y="895326"/>
                <a:ext cx="790802" cy="1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최종 아이디어 확정 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6878B7-E59D-5B45-4AA4-C50E30CCFABC}"/>
              </a:ext>
            </a:extLst>
          </p:cNvPr>
          <p:cNvGrpSpPr/>
          <p:nvPr/>
        </p:nvGrpSpPr>
        <p:grpSpPr>
          <a:xfrm>
            <a:off x="4659708" y="2189539"/>
            <a:ext cx="790802" cy="198385"/>
            <a:chOff x="2677970" y="960000"/>
            <a:chExt cx="790802" cy="198385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AB915F7-644C-0ADE-3B80-75F17EF15DCB}"/>
                </a:ext>
              </a:extLst>
            </p:cNvPr>
            <p:cNvCxnSpPr>
              <a:cxnSpLocks/>
            </p:cNvCxnSpPr>
            <p:nvPr/>
          </p:nvCxnSpPr>
          <p:spPr>
            <a:xfrm>
              <a:off x="2707850" y="960000"/>
              <a:ext cx="731043" cy="0"/>
            </a:xfrm>
            <a:prstGeom prst="straightConnector1">
              <a:avLst/>
            </a:prstGeom>
            <a:ln w="28575">
              <a:solidFill>
                <a:srgbClr val="6A4C9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179CAB-2CCE-09D6-04B8-49FFBE7BDAEA}"/>
                </a:ext>
              </a:extLst>
            </p:cNvPr>
            <p:cNvSpPr/>
            <p:nvPr/>
          </p:nvSpPr>
          <p:spPr>
            <a:xfrm>
              <a:off x="2677970" y="980585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기능 구상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96BDE2-DF5C-A53C-50BB-0127DFAFF8BD}"/>
              </a:ext>
            </a:extLst>
          </p:cNvPr>
          <p:cNvGrpSpPr/>
          <p:nvPr/>
        </p:nvGrpSpPr>
        <p:grpSpPr>
          <a:xfrm>
            <a:off x="5425395" y="2111713"/>
            <a:ext cx="1144280" cy="261257"/>
            <a:chOff x="3530600" y="853598"/>
            <a:chExt cx="1527175" cy="26125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4DBA05-1FA1-9A21-68D2-A1E5924E9D1D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9DFD59-ADFB-5E4D-38E5-DD3F027A4C89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</a:t>
              </a:r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/ DB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설계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C44817-4E60-51E5-EC3A-8EBF966BF381}"/>
              </a:ext>
            </a:extLst>
          </p:cNvPr>
          <p:cNvGrpSpPr/>
          <p:nvPr/>
        </p:nvGrpSpPr>
        <p:grpSpPr>
          <a:xfrm>
            <a:off x="3530600" y="2587346"/>
            <a:ext cx="1527174" cy="202026"/>
            <a:chOff x="2523757" y="960000"/>
            <a:chExt cx="915136" cy="20202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466F1B8-7F8E-CDE2-C59F-7899356E0860}"/>
                </a:ext>
              </a:extLst>
            </p:cNvPr>
            <p:cNvCxnSpPr>
              <a:cxnSpLocks/>
            </p:cNvCxnSpPr>
            <p:nvPr/>
          </p:nvCxnSpPr>
          <p:spPr>
            <a:xfrm>
              <a:off x="2523757" y="960000"/>
              <a:ext cx="915136" cy="0"/>
            </a:xfrm>
            <a:prstGeom prst="straightConnector1">
              <a:avLst/>
            </a:prstGeom>
            <a:ln w="28575">
              <a:solidFill>
                <a:srgbClr val="6A4C9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D5364B-2501-426B-7A60-F3022B23AD5A}"/>
                </a:ext>
              </a:extLst>
            </p:cNvPr>
            <p:cNvSpPr/>
            <p:nvPr/>
          </p:nvSpPr>
          <p:spPr>
            <a:xfrm>
              <a:off x="2585924" y="9842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1</a:t>
              </a:r>
              <a:r>
                <a:rPr lang="ko-KR" altLang="en-US" sz="110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차 일정 </a:t>
              </a:r>
              <a:r>
                <a:rPr lang="ko-KR" altLang="en-US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조율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8340A3-3D66-8660-2FF0-C6E83DEEEA9B}"/>
              </a:ext>
            </a:extLst>
          </p:cNvPr>
          <p:cNvGrpSpPr/>
          <p:nvPr/>
        </p:nvGrpSpPr>
        <p:grpSpPr>
          <a:xfrm>
            <a:off x="5048759" y="2506859"/>
            <a:ext cx="1339001" cy="261257"/>
            <a:chOff x="3530600" y="853598"/>
            <a:chExt cx="1527175" cy="26125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1EF1E30-DFFC-C98B-C4C5-A27D1523BCF7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1E4FD1-22AC-D42C-ABE9-FA42E8DECA29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최종 일정 확정 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2198DC-858E-98A5-59B8-38E52EB4C5EC}"/>
              </a:ext>
            </a:extLst>
          </p:cNvPr>
          <p:cNvGrpSpPr/>
          <p:nvPr/>
        </p:nvGrpSpPr>
        <p:grpSpPr>
          <a:xfrm>
            <a:off x="4671320" y="2975734"/>
            <a:ext cx="790802" cy="198385"/>
            <a:chOff x="2677970" y="960000"/>
            <a:chExt cx="790802" cy="198385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B181E6F-E2A4-5F1E-1E1C-D42B64301DFC}"/>
                </a:ext>
              </a:extLst>
            </p:cNvPr>
            <p:cNvCxnSpPr>
              <a:cxnSpLocks/>
            </p:cNvCxnSpPr>
            <p:nvPr/>
          </p:nvCxnSpPr>
          <p:spPr>
            <a:xfrm>
              <a:off x="2707850" y="960000"/>
              <a:ext cx="731043" cy="0"/>
            </a:xfrm>
            <a:prstGeom prst="straightConnector1">
              <a:avLst/>
            </a:prstGeom>
            <a:ln w="28575">
              <a:solidFill>
                <a:srgbClr val="6A4C9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2F81466-8785-4D64-F604-89F9E7C4FFB9}"/>
                </a:ext>
              </a:extLst>
            </p:cNvPr>
            <p:cNvSpPr/>
            <p:nvPr/>
          </p:nvSpPr>
          <p:spPr>
            <a:xfrm>
              <a:off x="2677970" y="980585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1</a:t>
              </a:r>
              <a:r>
                <a:rPr lang="ko-KR" altLang="en-US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차 설계 구상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612FC2-C7E0-CC97-8962-1A59B206CA02}"/>
              </a:ext>
            </a:extLst>
          </p:cNvPr>
          <p:cNvGrpSpPr/>
          <p:nvPr/>
        </p:nvGrpSpPr>
        <p:grpSpPr>
          <a:xfrm>
            <a:off x="5430656" y="2897908"/>
            <a:ext cx="1144279" cy="261257"/>
            <a:chOff x="3530600" y="853598"/>
            <a:chExt cx="1527175" cy="26125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04CF682-5FB6-BB21-3280-217B5B31A787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D60B95-DA4D-F12C-81EC-691B845C0FE2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최종  설계 확정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F99D67-2DE5-FF96-2124-6A7C19CDC1B9}"/>
              </a:ext>
            </a:extLst>
          </p:cNvPr>
          <p:cNvGrpSpPr/>
          <p:nvPr/>
        </p:nvGrpSpPr>
        <p:grpSpPr>
          <a:xfrm>
            <a:off x="4101061" y="3404093"/>
            <a:ext cx="915136" cy="202026"/>
            <a:chOff x="3065321" y="960000"/>
            <a:chExt cx="915136" cy="202026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A181C7C-A85C-F9B1-4722-5578998876A6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21" y="960000"/>
              <a:ext cx="915136" cy="0"/>
            </a:xfrm>
            <a:prstGeom prst="straightConnector1">
              <a:avLst/>
            </a:prstGeom>
            <a:ln w="28575">
              <a:solidFill>
                <a:srgbClr val="2D314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B67BCAD-8162-4178-E181-7A001C32ED56}"/>
                </a:ext>
              </a:extLst>
            </p:cNvPr>
            <p:cNvSpPr/>
            <p:nvPr/>
          </p:nvSpPr>
          <p:spPr>
            <a:xfrm>
              <a:off x="3127488" y="9842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연구 가설 설정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B02F01-2E11-F938-BBFD-69EC41E22781}"/>
              </a:ext>
            </a:extLst>
          </p:cNvPr>
          <p:cNvGrpSpPr/>
          <p:nvPr/>
        </p:nvGrpSpPr>
        <p:grpSpPr>
          <a:xfrm>
            <a:off x="5057774" y="3323885"/>
            <a:ext cx="1007166" cy="261257"/>
            <a:chOff x="4050609" y="853598"/>
            <a:chExt cx="1007166" cy="26125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5C43C3B-C171-F6B4-B6B2-DEB74436EE7E}"/>
                </a:ext>
              </a:extLst>
            </p:cNvPr>
            <p:cNvSpPr/>
            <p:nvPr/>
          </p:nvSpPr>
          <p:spPr>
            <a:xfrm>
              <a:off x="4050609" y="853598"/>
              <a:ext cx="1007166" cy="261257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0167AA-4984-D0FB-8DF1-E6F6551A0C87}"/>
                </a:ext>
              </a:extLst>
            </p:cNvPr>
            <p:cNvSpPr/>
            <p:nvPr/>
          </p:nvSpPr>
          <p:spPr>
            <a:xfrm>
              <a:off x="4158791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최종 가설 선정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5CA999-9A97-1743-540E-AF7863B870BE}"/>
              </a:ext>
            </a:extLst>
          </p:cNvPr>
          <p:cNvGrpSpPr/>
          <p:nvPr/>
        </p:nvGrpSpPr>
        <p:grpSpPr>
          <a:xfrm>
            <a:off x="4101061" y="3828503"/>
            <a:ext cx="915136" cy="202026"/>
            <a:chOff x="3065321" y="960000"/>
            <a:chExt cx="915136" cy="202026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8557770-8585-C9D4-65EA-1F84011CBA20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21" y="960000"/>
              <a:ext cx="915136" cy="0"/>
            </a:xfrm>
            <a:prstGeom prst="straightConnector1">
              <a:avLst/>
            </a:prstGeom>
            <a:ln w="28575">
              <a:solidFill>
                <a:srgbClr val="2D314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CEDB307-D1D0-9679-B6C6-A7F3868C6DC8}"/>
                </a:ext>
              </a:extLst>
            </p:cNvPr>
            <p:cNvSpPr/>
            <p:nvPr/>
          </p:nvSpPr>
          <p:spPr>
            <a:xfrm>
              <a:off x="3127488" y="9842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항목 설정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DEEAD29-0D62-4B96-D4FD-0EB1BE622DDC}"/>
              </a:ext>
            </a:extLst>
          </p:cNvPr>
          <p:cNvGrpSpPr/>
          <p:nvPr/>
        </p:nvGrpSpPr>
        <p:grpSpPr>
          <a:xfrm>
            <a:off x="5057774" y="3748295"/>
            <a:ext cx="1007166" cy="261257"/>
            <a:chOff x="4050609" y="853598"/>
            <a:chExt cx="1007166" cy="26125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D63CC1B-D915-28AE-F69F-1F67B4E6F589}"/>
                </a:ext>
              </a:extLst>
            </p:cNvPr>
            <p:cNvSpPr/>
            <p:nvPr/>
          </p:nvSpPr>
          <p:spPr>
            <a:xfrm>
              <a:off x="4050609" y="853598"/>
              <a:ext cx="1007166" cy="261257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2D493BB-045B-5B8F-86D2-86600AC77FC5}"/>
                </a:ext>
              </a:extLst>
            </p:cNvPr>
            <p:cNvSpPr/>
            <p:nvPr/>
          </p:nvSpPr>
          <p:spPr>
            <a:xfrm>
              <a:off x="4158791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측정 항목 확정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040BEADE-AE91-FC5E-0BED-B6CFCBFAC66D}"/>
              </a:ext>
            </a:extLst>
          </p:cNvPr>
          <p:cNvGrpSpPr/>
          <p:nvPr/>
        </p:nvGrpSpPr>
        <p:grpSpPr>
          <a:xfrm>
            <a:off x="3550236" y="4283988"/>
            <a:ext cx="712439" cy="202026"/>
            <a:chOff x="3550236" y="4283988"/>
            <a:chExt cx="712439" cy="202026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134F656-C1C6-3C34-CD3E-7DE6FB6985D7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E58BDAC-6A12-A813-4BB0-9EA7DB5E4538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분석</a:t>
              </a:r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E1583DF-1553-D3CF-7FDA-C7C173B638DD}"/>
              </a:ext>
            </a:extLst>
          </p:cNvPr>
          <p:cNvGrpSpPr/>
          <p:nvPr/>
        </p:nvGrpSpPr>
        <p:grpSpPr>
          <a:xfrm>
            <a:off x="5437464" y="4283988"/>
            <a:ext cx="1137471" cy="202026"/>
            <a:chOff x="5626837" y="4283988"/>
            <a:chExt cx="712439" cy="202026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C7E3FED-3E8C-B5FA-A1BB-15B1640FCE91}"/>
                </a:ext>
              </a:extLst>
            </p:cNvPr>
            <p:cNvCxnSpPr>
              <a:cxnSpLocks/>
            </p:cNvCxnSpPr>
            <p:nvPr/>
          </p:nvCxnSpPr>
          <p:spPr>
            <a:xfrm>
              <a:off x="5626837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C9B087-94D2-4886-D0A0-3D57867D4266}"/>
                </a:ext>
              </a:extLst>
            </p:cNvPr>
            <p:cNvSpPr/>
            <p:nvPr/>
          </p:nvSpPr>
          <p:spPr>
            <a:xfrm>
              <a:off x="5626837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활용 방안 탐구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F4C9695-1AA9-CE98-1B9C-3181D2C7CF63}"/>
              </a:ext>
            </a:extLst>
          </p:cNvPr>
          <p:cNvGrpSpPr/>
          <p:nvPr/>
        </p:nvGrpSpPr>
        <p:grpSpPr>
          <a:xfrm>
            <a:off x="4287838" y="4203501"/>
            <a:ext cx="1142818" cy="261257"/>
            <a:chOff x="3530600" y="853598"/>
            <a:chExt cx="1527175" cy="26125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FE1FB84-EF03-11E2-FE20-A172FAF9C67E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89509D8-F781-5F2A-8994-D2100E479E03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확보 및 가공 </a:t>
              </a:r>
            </a:p>
          </p:txBody>
        </p: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A446571A-4E07-F531-D01D-759FDC8AEDA1}"/>
              </a:ext>
            </a:extLst>
          </p:cNvPr>
          <p:cNvGrpSpPr/>
          <p:nvPr/>
        </p:nvGrpSpPr>
        <p:grpSpPr>
          <a:xfrm>
            <a:off x="5057774" y="4738418"/>
            <a:ext cx="712439" cy="202026"/>
            <a:chOff x="3550236" y="4283988"/>
            <a:chExt cx="712439" cy="202026"/>
          </a:xfrm>
        </p:grpSpPr>
        <p:cxnSp>
          <p:nvCxnSpPr>
            <p:cNvPr id="1034" name="직선 화살표 연결선 1033">
              <a:extLst>
                <a:ext uri="{FF2B5EF4-FFF2-40B4-BE49-F238E27FC236}">
                  <a16:creationId xmlns:a16="http://schemas.microsoft.com/office/drawing/2014/main" id="{567C1C3E-8241-C201-F355-4F88C0016D22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C92B7E38-D1B9-8A3C-CDCA-33295A5E35E3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코딩</a:t>
              </a:r>
            </a:p>
          </p:txBody>
        </p:sp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C9B24716-2B2E-58E3-DA5E-341BCB8AD3A1}"/>
              </a:ext>
            </a:extLst>
          </p:cNvPr>
          <p:cNvGrpSpPr/>
          <p:nvPr/>
        </p:nvGrpSpPr>
        <p:grpSpPr>
          <a:xfrm>
            <a:off x="5795376" y="4657931"/>
            <a:ext cx="1142818" cy="261257"/>
            <a:chOff x="3530600" y="853598"/>
            <a:chExt cx="1527175" cy="261257"/>
          </a:xfrm>
        </p:grpSpPr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FBF36372-DDE0-E144-BF45-3E01763BC063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433B6FA-10B1-7B02-B215-74D8C29A0C7A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RAG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구축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F0256376-62FC-5E5B-06C3-791C4B71030B}"/>
              </a:ext>
            </a:extLst>
          </p:cNvPr>
          <p:cNvGrpSpPr/>
          <p:nvPr/>
        </p:nvGrpSpPr>
        <p:grpSpPr>
          <a:xfrm>
            <a:off x="9266830" y="4738418"/>
            <a:ext cx="712439" cy="202026"/>
            <a:chOff x="3550236" y="4283988"/>
            <a:chExt cx="712439" cy="202026"/>
          </a:xfrm>
        </p:grpSpPr>
        <p:cxnSp>
          <p:nvCxnSpPr>
            <p:cNvPr id="1040" name="직선 화살표 연결선 1039">
              <a:extLst>
                <a:ext uri="{FF2B5EF4-FFF2-40B4-BE49-F238E27FC236}">
                  <a16:creationId xmlns:a16="http://schemas.microsoft.com/office/drawing/2014/main" id="{F9438236-77EA-19E9-091B-A8ECD89778A8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E3E3EAC7-BF19-0580-2025-C4E808BF2A01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웹 서비스 기획</a:t>
              </a:r>
            </a:p>
          </p:txBody>
        </p: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A3AC4DA8-1942-48BE-333C-044685028A87}"/>
              </a:ext>
            </a:extLst>
          </p:cNvPr>
          <p:cNvGrpSpPr/>
          <p:nvPr/>
        </p:nvGrpSpPr>
        <p:grpSpPr>
          <a:xfrm>
            <a:off x="9989087" y="4657931"/>
            <a:ext cx="1512352" cy="261257"/>
            <a:chOff x="3530600" y="853598"/>
            <a:chExt cx="1527175" cy="261257"/>
          </a:xfrm>
        </p:grpSpPr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EDCB23C2-E4D8-B475-E606-687673D51307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435ED443-642E-C390-33B1-21C406969E0B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Django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프론트엔드개발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4A9B5078-AFAF-9F68-1A03-D0F5B6892DC5}"/>
              </a:ext>
            </a:extLst>
          </p:cNvPr>
          <p:cNvGrpSpPr/>
          <p:nvPr/>
        </p:nvGrpSpPr>
        <p:grpSpPr>
          <a:xfrm>
            <a:off x="6948489" y="4738418"/>
            <a:ext cx="712439" cy="202026"/>
            <a:chOff x="3550236" y="4283988"/>
            <a:chExt cx="712439" cy="202026"/>
          </a:xfrm>
        </p:grpSpPr>
        <p:cxnSp>
          <p:nvCxnSpPr>
            <p:cNvPr id="1046" name="직선 화살표 연결선 1045">
              <a:extLst>
                <a:ext uri="{FF2B5EF4-FFF2-40B4-BE49-F238E27FC236}">
                  <a16:creationId xmlns:a16="http://schemas.microsoft.com/office/drawing/2014/main" id="{057BABD9-79F9-B295-AFF6-F4F6EE9B661A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CD38F26D-969B-2046-7B23-0F6039E3443B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ML </a:t>
              </a:r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기획</a:t>
              </a:r>
            </a:p>
          </p:txBody>
        </p:sp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14B31C6B-FD20-E898-C196-09E09CE71D97}"/>
              </a:ext>
            </a:extLst>
          </p:cNvPr>
          <p:cNvGrpSpPr/>
          <p:nvPr/>
        </p:nvGrpSpPr>
        <p:grpSpPr>
          <a:xfrm>
            <a:off x="7686091" y="4657931"/>
            <a:ext cx="1547694" cy="261257"/>
            <a:chOff x="3530600" y="853598"/>
            <a:chExt cx="1527175" cy="261257"/>
          </a:xfrm>
        </p:grpSpPr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0CDBB265-B544-51B2-2A14-E9A6E794FC62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4B86ACE4-2765-2512-5304-110BEBCBF121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LLM, LangChin 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백엔드 개발 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4EF667-1DFD-B8AD-3A59-FA16DF50110B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5F35BD-EE92-5E12-B556-1FE8B9CE632F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FA5FCC2-23A7-2701-FE0D-1314A34B1820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419489B-9535-59AA-71E7-578BDA62D926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4.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프로젝트 추진 일정표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E4BA8A3-5D9D-E9C5-ED95-E5AB72675B3C}"/>
              </a:ext>
            </a:extLst>
          </p:cNvPr>
          <p:cNvGrpSpPr/>
          <p:nvPr/>
        </p:nvGrpSpPr>
        <p:grpSpPr>
          <a:xfrm>
            <a:off x="4659708" y="5914783"/>
            <a:ext cx="790802" cy="198385"/>
            <a:chOff x="2677970" y="960000"/>
            <a:chExt cx="790802" cy="198385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C9A885A-A5A1-8139-4E86-7C2BA6A8D08E}"/>
                </a:ext>
              </a:extLst>
            </p:cNvPr>
            <p:cNvCxnSpPr>
              <a:cxnSpLocks/>
            </p:cNvCxnSpPr>
            <p:nvPr/>
          </p:nvCxnSpPr>
          <p:spPr>
            <a:xfrm>
              <a:off x="2707850" y="960000"/>
              <a:ext cx="731043" cy="0"/>
            </a:xfrm>
            <a:prstGeom prst="straightConnector1">
              <a:avLst/>
            </a:prstGeom>
            <a:ln w="28575">
              <a:solidFill>
                <a:srgbClr val="6A4C9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A534A26-7594-6BDE-6579-9F3B7BA956E4}"/>
                </a:ext>
              </a:extLst>
            </p:cNvPr>
            <p:cNvSpPr/>
            <p:nvPr/>
          </p:nvSpPr>
          <p:spPr>
            <a:xfrm>
              <a:off x="2677970" y="980585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기능 구상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8FC7D1A-70E9-1AE0-33F7-49CC14603D1F}"/>
              </a:ext>
            </a:extLst>
          </p:cNvPr>
          <p:cNvGrpSpPr/>
          <p:nvPr/>
        </p:nvGrpSpPr>
        <p:grpSpPr>
          <a:xfrm>
            <a:off x="5425395" y="5836957"/>
            <a:ext cx="1144280" cy="261257"/>
            <a:chOff x="3530600" y="853598"/>
            <a:chExt cx="1527175" cy="26125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6FD1C2-C8AC-F169-6ACD-721DCDDC45EB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B8D526-3925-C168-EB74-3055CE4F5DF4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UI,UX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 프로토타입 제작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48B8ED8-C5F2-0F17-B2F5-FB71FFEBFB4F}"/>
              </a:ext>
            </a:extLst>
          </p:cNvPr>
          <p:cNvGrpSpPr/>
          <p:nvPr/>
        </p:nvGrpSpPr>
        <p:grpSpPr>
          <a:xfrm>
            <a:off x="6938194" y="5485837"/>
            <a:ext cx="712439" cy="202026"/>
            <a:chOff x="3550236" y="4283988"/>
            <a:chExt cx="712439" cy="202026"/>
          </a:xfrm>
        </p:grpSpPr>
        <p:cxnSp>
          <p:nvCxnSpPr>
            <p:cNvPr id="1024" name="직선 화살표 연결선 1023">
              <a:extLst>
                <a:ext uri="{FF2B5EF4-FFF2-40B4-BE49-F238E27FC236}">
                  <a16:creationId xmlns:a16="http://schemas.microsoft.com/office/drawing/2014/main" id="{741C35A8-6090-6381-0D43-1045CB88E37C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6C700EEB-BD42-4920-308D-B71C5DF86218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웹 서비스 기획</a:t>
              </a:r>
            </a:p>
          </p:txBody>
        </p:sp>
      </p:grpSp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F1F1D792-90E4-648E-F969-EBE33E5F5C33}"/>
              </a:ext>
            </a:extLst>
          </p:cNvPr>
          <p:cNvGrpSpPr/>
          <p:nvPr/>
        </p:nvGrpSpPr>
        <p:grpSpPr>
          <a:xfrm>
            <a:off x="7660451" y="5405350"/>
            <a:ext cx="3840988" cy="261257"/>
            <a:chOff x="3530600" y="853598"/>
            <a:chExt cx="1527175" cy="261257"/>
          </a:xfrm>
        </p:grpSpPr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7FA6413F-E7BE-068A-C1E9-C33190E5D606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14C63631-8661-45B0-D2B6-66D8BEDFBA51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통합 테스트 및 버그 수정 </a:t>
              </a:r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/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성능 최적화 </a:t>
              </a:r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 / PythonAnywhere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배포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178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AE4D6-D336-F792-F781-3DF1D327F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8660C5-D42A-B149-CB6C-06855748F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77"/>
              </p:ext>
            </p:extLst>
          </p:nvPr>
        </p:nvGraphicFramePr>
        <p:xfrm>
          <a:off x="558801" y="1271150"/>
          <a:ext cx="11074399" cy="3200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199">
                  <a:extLst>
                    <a:ext uri="{9D8B030D-6E8A-4147-A177-3AD203B41FA5}">
                      <a16:colId xmlns:a16="http://schemas.microsoft.com/office/drawing/2014/main" val="2272385301"/>
                    </a:ext>
                  </a:extLst>
                </a:gridCol>
                <a:gridCol w="8839200">
                  <a:extLst>
                    <a:ext uri="{9D8B030D-6E8A-4147-A177-3AD203B41FA5}">
                      <a16:colId xmlns:a16="http://schemas.microsoft.com/office/drawing/2014/main" val="2854153201"/>
                    </a:ext>
                  </a:extLst>
                </a:gridCol>
              </a:tblGrid>
              <a:tr h="39094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개발 환경 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302161"/>
                  </a:ext>
                </a:extLst>
              </a:tr>
              <a:tr h="4634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OS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Window 10 pro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92310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Language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Python 3.10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98935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IDE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Anaconda Jupyter NoteBook, Vscode, Cursor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944460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Backend &amp; AI Core Stack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Mock Server, LLM, LangChain, RAG, Django,ML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150451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Database &amp; Vector Store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MySQL, PythonAnywhere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737740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Data Processing &amp; ML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easycodefpy,Pandas, Numpy, Scikit-learn, NLTK/spaCy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119858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Frontend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Django Templates, Bootstrap, JavaScript,Chart.js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77602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45D2038-ED20-0899-3D2E-1AA76CFE0F6F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F00293-70AB-346A-3156-F3B770895BC4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1F265B-B658-136D-8111-AB598E51B0C6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8F33C9-53B1-26AE-AD3F-3E5CCED8DC14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5.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프로젝트 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04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5B99-D31A-BF25-BBDD-16D503E67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118E15C-7BA6-D7E5-E7CB-99FF5F33B98B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FD11D5-B04A-FF0B-FBFC-68E8A72F01DD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Ⅱ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10D845-5D0C-96AD-0C67-D8579CDE57A8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세부 내용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B9C3B0-5600-0202-1BAE-51B3FF064D0A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외부 서비스 연동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A9B5A0-CC1F-357B-C065-9F2C6243AB9A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70A3F68-8623-5746-A14F-843107774F70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F22C99-D7B9-2616-C334-3CADBA6B8E97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Mock </a:t>
              </a:r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서버 기반 보험료 계산 시스템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9EC416-E0DA-2B1A-F973-B49CD23349FF}"/>
              </a:ext>
            </a:extLst>
          </p:cNvPr>
          <p:cNvGrpSpPr/>
          <p:nvPr/>
        </p:nvGrpSpPr>
        <p:grpSpPr>
          <a:xfrm>
            <a:off x="593783" y="2549715"/>
            <a:ext cx="5023246" cy="1742061"/>
            <a:chOff x="6030791" y="1457756"/>
            <a:chExt cx="5023246" cy="174206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D965C57-CB67-FDCB-7BB8-9106467F42B0}"/>
                </a:ext>
              </a:extLst>
            </p:cNvPr>
            <p:cNvSpPr/>
            <p:nvPr/>
          </p:nvSpPr>
          <p:spPr>
            <a:xfrm>
              <a:off x="6030791" y="1582243"/>
              <a:ext cx="5023246" cy="1617574"/>
            </a:xfrm>
            <a:prstGeom prst="roundRect">
              <a:avLst>
                <a:gd name="adj" fmla="val 112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5" name="Rounded Rectangle 2">
              <a:extLst>
                <a:ext uri="{FF2B5EF4-FFF2-40B4-BE49-F238E27FC236}">
                  <a16:creationId xmlns:a16="http://schemas.microsoft.com/office/drawing/2014/main" id="{52754805-8548-A122-8505-C6E603C28867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Mock  </a:t>
              </a:r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서버 선택 배경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241E3E-1912-8015-A25E-F919737072B2}"/>
              </a:ext>
            </a:extLst>
          </p:cNvPr>
          <p:cNvSpPr/>
          <p:nvPr/>
        </p:nvSpPr>
        <p:spPr>
          <a:xfrm>
            <a:off x="871027" y="2908226"/>
            <a:ext cx="4452378" cy="1383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CODEF API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정식 서비스 신청 시 사업자등록증 필요</a:t>
            </a:r>
            <a:endParaRPr lang="en-US" altLang="ko-KR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개발 초기 단계에서 외부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API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의존성 제거</a:t>
            </a:r>
            <a:endParaRPr lang="en-US" altLang="ko-KR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팀원 모두가 동일한 환경에서 개발 가능 </a:t>
            </a:r>
            <a:endParaRPr lang="en-US" altLang="ko-KR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API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호출 비용 및 제한 없는 무제한 테스트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B39EE47-8097-5E61-10AC-65A59E9CFE83}"/>
              </a:ext>
            </a:extLst>
          </p:cNvPr>
          <p:cNvGrpSpPr/>
          <p:nvPr/>
        </p:nvGrpSpPr>
        <p:grpSpPr>
          <a:xfrm>
            <a:off x="778595" y="4525800"/>
            <a:ext cx="1383032" cy="1358549"/>
            <a:chOff x="569300" y="4445275"/>
            <a:chExt cx="1383032" cy="135854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ACB33D4-CA48-0715-C25A-21CE63B5A71A}"/>
                </a:ext>
              </a:extLst>
            </p:cNvPr>
            <p:cNvGrpSpPr/>
            <p:nvPr/>
          </p:nvGrpSpPr>
          <p:grpSpPr>
            <a:xfrm>
              <a:off x="569300" y="4445275"/>
              <a:ext cx="1383032" cy="1358549"/>
              <a:chOff x="2877869" y="5054875"/>
              <a:chExt cx="1383032" cy="1358549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DE36124-D1A6-7262-7EC2-8C4CF662F4EA}"/>
                  </a:ext>
                </a:extLst>
              </p:cNvPr>
              <p:cNvSpPr/>
              <p:nvPr/>
            </p:nvSpPr>
            <p:spPr>
              <a:xfrm>
                <a:off x="2902352" y="5054875"/>
                <a:ext cx="1358549" cy="1358549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A3C8A2BC-32E5-E927-4094-FF380C1FED0F}"/>
                  </a:ext>
                </a:extLst>
              </p:cNvPr>
              <p:cNvSpPr/>
              <p:nvPr/>
            </p:nvSpPr>
            <p:spPr>
              <a:xfrm>
                <a:off x="3024961" y="5177484"/>
                <a:ext cx="1113331" cy="1113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E5EF6E-EB96-B159-CCF3-4D20496EC339}"/>
                  </a:ext>
                </a:extLst>
              </p:cNvPr>
              <p:cNvSpPr/>
              <p:nvPr/>
            </p:nvSpPr>
            <p:spPr>
              <a:xfrm>
                <a:off x="2877869" y="5360243"/>
                <a:ext cx="1383032" cy="3040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pc="-80">
                    <a:solidFill>
                      <a:srgbClr val="2D3142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Mock </a:t>
                </a:r>
                <a:r>
                  <a:rPr lang="ko-KR" altLang="en-US" sz="1200" spc="-80">
                    <a:solidFill>
                      <a:srgbClr val="2D3142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데이터 설계 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0A294AA-8E10-933E-35D6-38542381B14A}"/>
                  </a:ext>
                </a:extLst>
              </p:cNvPr>
              <p:cNvSpPr/>
              <p:nvPr/>
            </p:nvSpPr>
            <p:spPr>
              <a:xfrm>
                <a:off x="2877869" y="5695011"/>
                <a:ext cx="1383032" cy="5219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실제 보험료 </a:t>
                </a:r>
                <a:endParaRPr lang="en-US" altLang="ko-KR" sz="12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계산 로직과 유사한 </a:t>
                </a:r>
                <a:endParaRPr lang="en-US" altLang="ko-KR" sz="12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알고리즘 구현</a:t>
                </a:r>
              </a:p>
            </p:txBody>
          </p: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14D2F36-1747-878E-A5CB-3B10E25AF960}"/>
                </a:ext>
              </a:extLst>
            </p:cNvPr>
            <p:cNvCxnSpPr>
              <a:cxnSpLocks/>
            </p:cNvCxnSpPr>
            <p:nvPr/>
          </p:nvCxnSpPr>
          <p:spPr>
            <a:xfrm>
              <a:off x="780957" y="5029085"/>
              <a:ext cx="959718" cy="0"/>
            </a:xfrm>
            <a:prstGeom prst="line">
              <a:avLst/>
            </a:prstGeom>
            <a:ln w="25400">
              <a:solidFill>
                <a:srgbClr val="2D3142"/>
              </a:solidFill>
              <a:prstDash val="sysDot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669C711-7806-913B-1239-5AA0C4DB88DE}"/>
              </a:ext>
            </a:extLst>
          </p:cNvPr>
          <p:cNvGrpSpPr/>
          <p:nvPr/>
        </p:nvGrpSpPr>
        <p:grpSpPr>
          <a:xfrm>
            <a:off x="2422003" y="4525800"/>
            <a:ext cx="1383032" cy="1358549"/>
            <a:chOff x="569300" y="4445275"/>
            <a:chExt cx="1383032" cy="135854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2E16CCB-0EAE-98E4-D9AA-BF5FFB1E67F7}"/>
                </a:ext>
              </a:extLst>
            </p:cNvPr>
            <p:cNvGrpSpPr/>
            <p:nvPr/>
          </p:nvGrpSpPr>
          <p:grpSpPr>
            <a:xfrm>
              <a:off x="569300" y="4445275"/>
              <a:ext cx="1383032" cy="1358549"/>
              <a:chOff x="2877869" y="5054875"/>
              <a:chExt cx="1383032" cy="1358549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000DF3D6-E64B-A63C-E704-FC81652E529D}"/>
                  </a:ext>
                </a:extLst>
              </p:cNvPr>
              <p:cNvSpPr/>
              <p:nvPr/>
            </p:nvSpPr>
            <p:spPr>
              <a:xfrm>
                <a:off x="2902352" y="5054875"/>
                <a:ext cx="1358549" cy="1358549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CE48F26-570B-D3E0-81CC-47E2B6BB31F2}"/>
                  </a:ext>
                </a:extLst>
              </p:cNvPr>
              <p:cNvSpPr/>
              <p:nvPr/>
            </p:nvSpPr>
            <p:spPr>
              <a:xfrm>
                <a:off x="3024961" y="5177484"/>
                <a:ext cx="1113331" cy="1113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7D1BFDE-D870-FD5C-E0D7-AFF8CF29360B}"/>
                  </a:ext>
                </a:extLst>
              </p:cNvPr>
              <p:cNvSpPr/>
              <p:nvPr/>
            </p:nvSpPr>
            <p:spPr>
              <a:xfrm>
                <a:off x="2877869" y="5360243"/>
                <a:ext cx="1383032" cy="3040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환경별 전환 지원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8D781D4-8B7C-B2D6-19E2-1E549F7179EC}"/>
                  </a:ext>
                </a:extLst>
              </p:cNvPr>
              <p:cNvSpPr/>
              <p:nvPr/>
            </p:nvSpPr>
            <p:spPr>
              <a:xfrm>
                <a:off x="2877869" y="5695011"/>
                <a:ext cx="1383032" cy="5219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 개발용 </a:t>
                </a:r>
                <a:r>
                  <a:rPr lang="en-US" altLang="ko-KR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Mock →</a:t>
                </a:r>
              </a:p>
              <a:p>
                <a:pPr algn="ctr"/>
                <a:r>
                  <a:rPr lang="en-US" altLang="ko-KR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 </a:t>
                </a:r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운영용 실제 </a:t>
                </a:r>
                <a:r>
                  <a:rPr lang="en-US" altLang="ko-KR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API </a:t>
                </a: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쉬운 전환</a:t>
                </a: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3F2C7EE-1EE2-6177-2C0D-D0535765E3AE}"/>
                </a:ext>
              </a:extLst>
            </p:cNvPr>
            <p:cNvCxnSpPr>
              <a:cxnSpLocks/>
            </p:cNvCxnSpPr>
            <p:nvPr/>
          </p:nvCxnSpPr>
          <p:spPr>
            <a:xfrm>
              <a:off x="780957" y="5029085"/>
              <a:ext cx="959718" cy="0"/>
            </a:xfrm>
            <a:prstGeom prst="line">
              <a:avLst/>
            </a:prstGeom>
            <a:ln w="25400">
              <a:solidFill>
                <a:srgbClr val="2D3142"/>
              </a:solidFill>
              <a:prstDash val="sysDot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13D8E18-684D-DAAB-2AE1-39634300D71D}"/>
              </a:ext>
            </a:extLst>
          </p:cNvPr>
          <p:cNvGrpSpPr/>
          <p:nvPr/>
        </p:nvGrpSpPr>
        <p:grpSpPr>
          <a:xfrm>
            <a:off x="4065411" y="4525800"/>
            <a:ext cx="1383032" cy="1358549"/>
            <a:chOff x="569300" y="4445275"/>
            <a:chExt cx="1383032" cy="135854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B9B6EE3-6CA5-3F40-1EB6-CC244B7B6023}"/>
                </a:ext>
              </a:extLst>
            </p:cNvPr>
            <p:cNvGrpSpPr/>
            <p:nvPr/>
          </p:nvGrpSpPr>
          <p:grpSpPr>
            <a:xfrm>
              <a:off x="569300" y="4445275"/>
              <a:ext cx="1383032" cy="1358549"/>
              <a:chOff x="2877869" y="5054875"/>
              <a:chExt cx="1383032" cy="1358549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FC1E687-285C-6A4D-E5D2-DB570BD46355}"/>
                  </a:ext>
                </a:extLst>
              </p:cNvPr>
              <p:cNvSpPr/>
              <p:nvPr/>
            </p:nvSpPr>
            <p:spPr>
              <a:xfrm>
                <a:off x="2902352" y="5054875"/>
                <a:ext cx="1358549" cy="1358549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5B8EA0C-7059-ABD3-4B2C-A92A37961E83}"/>
                  </a:ext>
                </a:extLst>
              </p:cNvPr>
              <p:cNvSpPr/>
              <p:nvPr/>
            </p:nvSpPr>
            <p:spPr>
              <a:xfrm>
                <a:off x="3024961" y="5177484"/>
                <a:ext cx="1113331" cy="1113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C4697AB-C887-3386-B56E-4DFDFCEF0703}"/>
                  </a:ext>
                </a:extLst>
              </p:cNvPr>
              <p:cNvSpPr/>
              <p:nvPr/>
            </p:nvSpPr>
            <p:spPr>
              <a:xfrm>
                <a:off x="2877869" y="5360243"/>
                <a:ext cx="1383032" cy="3040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완전한 기능 구현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8260A9F-1A29-8032-E83E-63FB62DDC30D}"/>
                  </a:ext>
                </a:extLst>
              </p:cNvPr>
              <p:cNvSpPr/>
              <p:nvPr/>
            </p:nvSpPr>
            <p:spPr>
              <a:xfrm>
                <a:off x="2877869" y="5695011"/>
                <a:ext cx="1383032" cy="5219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Mock </a:t>
                </a:r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환경에서도 </a:t>
                </a:r>
                <a:endParaRPr lang="en-US" altLang="ko-KR" sz="12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모든 시스템 기능 </a:t>
                </a:r>
                <a:endParaRPr lang="en-US" altLang="ko-KR" sz="12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완벽 구현</a:t>
                </a: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F4058C7-230A-8C06-D7EA-C734082FF7D9}"/>
                </a:ext>
              </a:extLst>
            </p:cNvPr>
            <p:cNvCxnSpPr>
              <a:cxnSpLocks/>
            </p:cNvCxnSpPr>
            <p:nvPr/>
          </p:nvCxnSpPr>
          <p:spPr>
            <a:xfrm>
              <a:off x="780957" y="5029085"/>
              <a:ext cx="959718" cy="0"/>
            </a:xfrm>
            <a:prstGeom prst="line">
              <a:avLst/>
            </a:prstGeom>
            <a:ln w="25400">
              <a:solidFill>
                <a:srgbClr val="2D3142"/>
              </a:solidFill>
              <a:prstDash val="sysDot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3AD576E-C368-BA24-630D-88E4B460C6D3}"/>
              </a:ext>
            </a:extLst>
          </p:cNvPr>
          <p:cNvGrpSpPr/>
          <p:nvPr/>
        </p:nvGrpSpPr>
        <p:grpSpPr>
          <a:xfrm>
            <a:off x="7466370" y="1136649"/>
            <a:ext cx="3735378" cy="5536487"/>
            <a:chOff x="6041253" y="-2012467"/>
            <a:chExt cx="5847183" cy="866655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B31EA7-DD04-00FD-AD09-025B592C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8741" y="1733058"/>
              <a:ext cx="5829695" cy="492102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AA77F08-EC48-FA81-7D15-87C69FDA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1253" y="-2012467"/>
              <a:ext cx="5648661" cy="3576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413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3E5AB-1BB8-1BD0-640B-3E7B6D346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9264FD5-DFBB-A4FB-0807-CB7171DD3B26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9306AB8-6D20-355D-36DC-0616D5E807C0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Ⅱ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B2D745-3D54-6D32-736B-F66B36946879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세부 내용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FF11E5-DE31-4E20-1602-A092EA49CB36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아키텍처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D6FE67-8BC7-7FAE-1DD3-8FEE0B722C20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B4976D7-87DB-CC37-8FF8-A01613072B24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C6E006-E172-095A-CCDE-607CE701BAC7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전체 시스템 구조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FD866-699A-CE09-0770-1EADB526BFA0}"/>
              </a:ext>
            </a:extLst>
          </p:cNvPr>
          <p:cNvSpPr/>
          <p:nvPr/>
        </p:nvSpPr>
        <p:spPr>
          <a:xfrm>
            <a:off x="562353" y="2316860"/>
            <a:ext cx="1585395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사용자 입력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7C95D7-AE65-D669-E2BC-D815F7176F9F}"/>
              </a:ext>
            </a:extLst>
          </p:cNvPr>
          <p:cNvSpPr/>
          <p:nvPr/>
        </p:nvSpPr>
        <p:spPr>
          <a:xfrm>
            <a:off x="4803483" y="4344581"/>
            <a:ext cx="1856560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MY SQL 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659E48-8F81-DC3C-EFB3-E4B804A40BD2}"/>
              </a:ext>
            </a:extLst>
          </p:cNvPr>
          <p:cNvSpPr/>
          <p:nvPr/>
        </p:nvSpPr>
        <p:spPr>
          <a:xfrm>
            <a:off x="562353" y="3198603"/>
            <a:ext cx="1585395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frontend 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6415A3-B0CA-2092-80F4-A6B2B39706C8}"/>
              </a:ext>
            </a:extLst>
          </p:cNvPr>
          <p:cNvSpPr/>
          <p:nvPr/>
        </p:nvSpPr>
        <p:spPr>
          <a:xfrm>
            <a:off x="562353" y="4344581"/>
            <a:ext cx="1585395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api </a:t>
            </a:r>
            <a:r>
              <a:rPr lang="ko-KR" altLang="en-US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호출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1186C0-C650-3A70-D79B-D31581B4A877}"/>
              </a:ext>
            </a:extLst>
          </p:cNvPr>
          <p:cNvSpPr/>
          <p:nvPr/>
        </p:nvSpPr>
        <p:spPr>
          <a:xfrm>
            <a:off x="2826816" y="5503909"/>
            <a:ext cx="1585395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LangChain Framework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01760A-F4D5-4AE0-7F60-60B4FAE57B08}"/>
              </a:ext>
            </a:extLst>
          </p:cNvPr>
          <p:cNvSpPr/>
          <p:nvPr/>
        </p:nvSpPr>
        <p:spPr>
          <a:xfrm>
            <a:off x="4803483" y="5503909"/>
            <a:ext cx="1856560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LLM + RAG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FA29B0-5468-1604-ED4C-460BB835D4BF}"/>
              </a:ext>
            </a:extLst>
          </p:cNvPr>
          <p:cNvSpPr/>
          <p:nvPr/>
        </p:nvSpPr>
        <p:spPr>
          <a:xfrm>
            <a:off x="6825862" y="4344581"/>
            <a:ext cx="1856560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User Profile 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94F391-3010-2702-E7DF-554D23F9887C}"/>
              </a:ext>
            </a:extLst>
          </p:cNvPr>
          <p:cNvSpPr/>
          <p:nvPr/>
        </p:nvSpPr>
        <p:spPr>
          <a:xfrm>
            <a:off x="6825862" y="5503909"/>
            <a:ext cx="1856560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Vector DB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A26C1F-AE17-F251-F386-D47D5C938B6A}"/>
              </a:ext>
            </a:extLst>
          </p:cNvPr>
          <p:cNvSpPr/>
          <p:nvPr/>
        </p:nvSpPr>
        <p:spPr>
          <a:xfrm>
            <a:off x="9017796" y="4344581"/>
            <a:ext cx="2361404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ML Recommendation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535D15-D16F-C3DA-FEF0-8223F727B635}"/>
              </a:ext>
            </a:extLst>
          </p:cNvPr>
          <p:cNvSpPr/>
          <p:nvPr/>
        </p:nvSpPr>
        <p:spPr>
          <a:xfrm>
            <a:off x="9017796" y="5503909"/>
            <a:ext cx="2361404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Insurance Data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5B023F-6943-3E43-D053-AC4E0D6D1855}"/>
              </a:ext>
            </a:extLst>
          </p:cNvPr>
          <p:cNvCxnSpPr>
            <a:stCxn id="18" idx="2"/>
          </p:cNvCxnSpPr>
          <p:nvPr/>
        </p:nvCxnSpPr>
        <p:spPr>
          <a:xfrm flipH="1">
            <a:off x="1355050" y="2859502"/>
            <a:ext cx="1" cy="339101"/>
          </a:xfrm>
          <a:prstGeom prst="straightConnector1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1FFC00A-939B-E837-9B0E-30815819B49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355051" y="3741245"/>
            <a:ext cx="0" cy="603336"/>
          </a:xfrm>
          <a:prstGeom prst="straightConnector1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E866727-D6A5-556B-5226-B55CEF8A1332}"/>
              </a:ext>
            </a:extLst>
          </p:cNvPr>
          <p:cNvGrpSpPr/>
          <p:nvPr/>
        </p:nvGrpSpPr>
        <p:grpSpPr>
          <a:xfrm>
            <a:off x="1355050" y="4887223"/>
            <a:ext cx="1471768" cy="944079"/>
            <a:chOff x="1355050" y="4672950"/>
            <a:chExt cx="1471768" cy="944079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180D652B-A880-A7C8-35C7-8A104720A4EC}"/>
                </a:ext>
              </a:extLst>
            </p:cNvPr>
            <p:cNvCxnSpPr>
              <a:cxnSpLocks/>
            </p:cNvCxnSpPr>
            <p:nvPr/>
          </p:nvCxnSpPr>
          <p:spPr>
            <a:xfrm>
              <a:off x="1355050" y="4672950"/>
              <a:ext cx="0" cy="944079"/>
            </a:xfrm>
            <a:prstGeom prst="line">
              <a:avLst/>
            </a:prstGeom>
            <a:ln>
              <a:solidFill>
                <a:srgbClr val="26212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49B7EE28-937D-DC05-A9F8-F8CA49131118}"/>
                </a:ext>
              </a:extLst>
            </p:cNvPr>
            <p:cNvCxnSpPr>
              <a:cxnSpLocks/>
            </p:cNvCxnSpPr>
            <p:nvPr/>
          </p:nvCxnSpPr>
          <p:spPr>
            <a:xfrm>
              <a:off x="1355051" y="5617029"/>
              <a:ext cx="1471767" cy="0"/>
            </a:xfrm>
            <a:prstGeom prst="line">
              <a:avLst/>
            </a:prstGeom>
            <a:ln>
              <a:solidFill>
                <a:srgbClr val="262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E2B7B65-AD1E-0369-8BC3-E520A26EEA5F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>
            <a:off x="2147748" y="4615902"/>
            <a:ext cx="2655735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48EA9D6-0C17-A9BD-7074-295D015CEC57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5731763" y="4887223"/>
            <a:ext cx="0" cy="616686"/>
          </a:xfrm>
          <a:prstGeom prst="straightConnector1">
            <a:avLst/>
          </a:prstGeom>
          <a:ln>
            <a:solidFill>
              <a:srgbClr val="262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B865E0-6C06-928A-CFD0-65DB273FB320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7754142" y="4887223"/>
            <a:ext cx="0" cy="616686"/>
          </a:xfrm>
          <a:prstGeom prst="straightConnector1">
            <a:avLst/>
          </a:prstGeom>
          <a:ln>
            <a:solidFill>
              <a:srgbClr val="262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44AE36-3ACD-FBCD-8CBB-4FA9D64EAAF3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10198498" y="4887223"/>
            <a:ext cx="0" cy="616686"/>
          </a:xfrm>
          <a:prstGeom prst="straightConnector1">
            <a:avLst/>
          </a:prstGeom>
          <a:ln>
            <a:solidFill>
              <a:srgbClr val="262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08DB79D-4578-1468-3659-2A5202207BCF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6660043" y="4615902"/>
            <a:ext cx="165819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8898E799-8B5B-893A-3DE6-773CD1D7CC13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6660043" y="5775230"/>
            <a:ext cx="165819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D735A66-7603-788A-1D59-7039762EC226}"/>
              </a:ext>
            </a:extLst>
          </p:cNvPr>
          <p:cNvCxnSpPr>
            <a:cxnSpLocks/>
            <a:stCxn id="27" idx="3"/>
            <a:endCxn id="50" idx="1"/>
          </p:cNvCxnSpPr>
          <p:nvPr/>
        </p:nvCxnSpPr>
        <p:spPr>
          <a:xfrm>
            <a:off x="8682422" y="4615902"/>
            <a:ext cx="335374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3E0403E-7479-DA2D-E506-50F892598169}"/>
              </a:ext>
            </a:extLst>
          </p:cNvPr>
          <p:cNvCxnSpPr>
            <a:cxnSpLocks/>
            <a:stCxn id="33" idx="3"/>
            <a:endCxn id="52" idx="1"/>
          </p:cNvCxnSpPr>
          <p:nvPr/>
        </p:nvCxnSpPr>
        <p:spPr>
          <a:xfrm>
            <a:off x="8682422" y="5775230"/>
            <a:ext cx="335374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726CF35-96A0-3F62-928F-9BCEF23831A3}"/>
              </a:ext>
            </a:extLst>
          </p:cNvPr>
          <p:cNvCxnSpPr>
            <a:cxnSpLocks/>
            <a:stCxn id="50" idx="0"/>
            <a:endCxn id="55" idx="2"/>
          </p:cNvCxnSpPr>
          <p:nvPr/>
        </p:nvCxnSpPr>
        <p:spPr>
          <a:xfrm flipH="1" flipV="1">
            <a:off x="10198497" y="3966483"/>
            <a:ext cx="1" cy="378098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61EF2B7-DAE2-352D-67F6-7649E13DBC29}"/>
              </a:ext>
            </a:extLst>
          </p:cNvPr>
          <p:cNvGrpSpPr/>
          <p:nvPr/>
        </p:nvGrpSpPr>
        <p:grpSpPr>
          <a:xfrm rot="10800000">
            <a:off x="2163831" y="2551339"/>
            <a:ext cx="8034664" cy="1143824"/>
            <a:chOff x="1355050" y="4672950"/>
            <a:chExt cx="1471768" cy="944079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EE77C332-1C35-0A13-69C0-BD26ADEBFB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5050" y="4672950"/>
              <a:ext cx="0" cy="944079"/>
            </a:xfrm>
            <a:prstGeom prst="line">
              <a:avLst/>
            </a:prstGeom>
            <a:ln>
              <a:solidFill>
                <a:srgbClr val="26212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715986-9BB4-9BC0-D396-1B97667E678F}"/>
                </a:ext>
              </a:extLst>
            </p:cNvPr>
            <p:cNvCxnSpPr>
              <a:cxnSpLocks/>
            </p:cNvCxnSpPr>
            <p:nvPr/>
          </p:nvCxnSpPr>
          <p:spPr>
            <a:xfrm>
              <a:off x="1355051" y="5617029"/>
              <a:ext cx="1471767" cy="0"/>
            </a:xfrm>
            <a:prstGeom prst="line">
              <a:avLst/>
            </a:prstGeom>
            <a:ln>
              <a:solidFill>
                <a:srgbClr val="262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021C304-F53C-DEE6-8F8E-BAFD50CA3B1E}"/>
              </a:ext>
            </a:extLst>
          </p:cNvPr>
          <p:cNvSpPr/>
          <p:nvPr/>
        </p:nvSpPr>
        <p:spPr>
          <a:xfrm>
            <a:off x="9017795" y="3423841"/>
            <a:ext cx="2361403" cy="54264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Mock Server</a:t>
            </a:r>
            <a:endParaRPr lang="ko-KR" altLang="en-US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2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88641C-1555-7AFD-B338-30AD62781A16}"/>
              </a:ext>
            </a:extLst>
          </p:cNvPr>
          <p:cNvSpPr/>
          <p:nvPr/>
        </p:nvSpPr>
        <p:spPr>
          <a:xfrm>
            <a:off x="0" y="-11061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rgbClr val="2D3142"/>
              </a:gs>
              <a:gs pos="100000">
                <a:srgbClr val="6A4C9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E59F3EE-3857-85D8-C793-CE09E8C8FBC0}"/>
              </a:ext>
            </a:extLst>
          </p:cNvPr>
          <p:cNvGrpSpPr/>
          <p:nvPr/>
        </p:nvGrpSpPr>
        <p:grpSpPr>
          <a:xfrm>
            <a:off x="4476139" y="475222"/>
            <a:ext cx="10199322" cy="10199322"/>
            <a:chOff x="2675723" y="217245"/>
            <a:chExt cx="7353300" cy="73533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F330D57-5D0A-5EA8-2FC1-43E175550F2E}"/>
                </a:ext>
              </a:extLst>
            </p:cNvPr>
            <p:cNvSpPr/>
            <p:nvPr/>
          </p:nvSpPr>
          <p:spPr>
            <a:xfrm>
              <a:off x="2675723" y="217245"/>
              <a:ext cx="7353300" cy="7353300"/>
            </a:xfrm>
            <a:prstGeom prst="ellipse">
              <a:avLst/>
            </a:prstGeom>
            <a:gradFill flip="none" rotWithShape="1">
              <a:gsLst>
                <a:gs pos="100000">
                  <a:srgbClr val="B00020"/>
                </a:gs>
                <a:gs pos="0">
                  <a:srgbClr val="6A4C93"/>
                </a:gs>
              </a:gsLst>
              <a:lin ang="2700000" scaled="1"/>
              <a:tileRect/>
            </a:gra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pic>
          <p:nvPicPr>
            <p:cNvPr id="6" name="그림 5" descr="바퀴, 차량, 육상 차량, 자동차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23D8A20-71EA-B1D0-937C-B7B9FCDE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850" y="799705"/>
              <a:ext cx="4762500" cy="4762500"/>
            </a:xfrm>
            <a:prstGeom prst="rect">
              <a:avLst/>
            </a:prstGeom>
          </p:spPr>
        </p:pic>
      </p:grp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AB9BD87-5BB2-4535-33FD-0B244E10BAE7}"/>
              </a:ext>
            </a:extLst>
          </p:cNvPr>
          <p:cNvSpPr/>
          <p:nvPr/>
        </p:nvSpPr>
        <p:spPr>
          <a:xfrm>
            <a:off x="6096000" y="1943101"/>
            <a:ext cx="4937760" cy="664978"/>
          </a:xfrm>
          <a:prstGeom prst="parallelogram">
            <a:avLst>
              <a:gd name="adj" fmla="val 29332"/>
            </a:avLst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D7449D-AE6D-F902-1AB0-019E73456060}"/>
              </a:ext>
            </a:extLst>
          </p:cNvPr>
          <p:cNvSpPr/>
          <p:nvPr/>
        </p:nvSpPr>
        <p:spPr>
          <a:xfrm>
            <a:off x="914400" y="3849005"/>
            <a:ext cx="1946787" cy="2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코딩싹</a:t>
            </a:r>
            <a:endParaRPr lang="ko-KR" altLang="en-US" sz="2000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1F52FD-6151-25FA-84BE-591AA5B48495}"/>
              </a:ext>
            </a:extLst>
          </p:cNvPr>
          <p:cNvSpPr/>
          <p:nvPr/>
        </p:nvSpPr>
        <p:spPr>
          <a:xfrm>
            <a:off x="914400" y="1118095"/>
            <a:ext cx="4972050" cy="2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기업맞춤형 </a:t>
            </a:r>
            <a:r>
              <a:rPr lang="en-US" altLang="ko-KR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AI-X </a:t>
            </a:r>
            <a:r>
              <a:rPr lang="ko-KR" altLang="en-US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융복합 인재 양성 교육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B455D2-1CD2-DD07-1C27-766D8C735D00}"/>
              </a:ext>
            </a:extLst>
          </p:cNvPr>
          <p:cNvSpPr/>
          <p:nvPr/>
        </p:nvSpPr>
        <p:spPr>
          <a:xfrm>
            <a:off x="914400" y="1785527"/>
            <a:ext cx="10199322" cy="971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4400">
                <a:solidFill>
                  <a:schemeClr val="bg1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LLM-RAG </a:t>
            </a:r>
            <a:r>
              <a:rPr lang="ko-KR" altLang="en-US" sz="4400">
                <a:solidFill>
                  <a:schemeClr val="bg1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기반 </a:t>
            </a:r>
            <a:r>
              <a:rPr lang="en-US" altLang="ko-KR" sz="4400">
                <a:solidFill>
                  <a:schemeClr val="bg1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Django   </a:t>
            </a:r>
            <a:r>
              <a:rPr lang="ko-KR" altLang="en-US" sz="4400">
                <a:solidFill>
                  <a:schemeClr val="bg1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자동차보험 추천 플랫폼</a:t>
            </a:r>
            <a:endParaRPr lang="ko-KR" altLang="en-US" sz="4400" dirty="0">
              <a:solidFill>
                <a:schemeClr val="bg1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5FF0C-3CF9-CAE3-0A3F-9728BD673737}"/>
              </a:ext>
            </a:extLst>
          </p:cNvPr>
          <p:cNvSpPr/>
          <p:nvPr/>
        </p:nvSpPr>
        <p:spPr>
          <a:xfrm>
            <a:off x="914399" y="2719849"/>
            <a:ext cx="4848225" cy="2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lang="ko-KR" altLang="en-US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기술과 실무 비즈니스 요구사항을 결합한 실용적인 서비스 개발 </a:t>
            </a:r>
            <a:endParaRPr lang="ko-KR" altLang="en-US" sz="14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F81A3C-301B-C97F-43C5-283DF3DC2105}"/>
              </a:ext>
            </a:extLst>
          </p:cNvPr>
          <p:cNvSpPr/>
          <p:nvPr/>
        </p:nvSpPr>
        <p:spPr>
          <a:xfrm>
            <a:off x="914400" y="4115295"/>
            <a:ext cx="6050280" cy="510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김진경  </a:t>
            </a:r>
            <a:r>
              <a:rPr lang="en-US" altLang="ko-KR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/ </a:t>
            </a: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김민준 </a:t>
            </a:r>
            <a:r>
              <a:rPr lang="en-US" altLang="ko-KR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/ </a:t>
            </a: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장선호 </a:t>
            </a:r>
            <a:r>
              <a:rPr lang="en-US" altLang="ko-KR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/ </a:t>
            </a: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한창희 </a:t>
            </a:r>
            <a:r>
              <a:rPr lang="en-US" altLang="ko-KR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/ </a:t>
            </a: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유성미</a:t>
            </a:r>
            <a:endParaRPr lang="en-US" altLang="ko-KR" sz="200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F6650B-A405-A157-0415-FDD9DFB32788}"/>
              </a:ext>
            </a:extLst>
          </p:cNvPr>
          <p:cNvSpPr/>
          <p:nvPr/>
        </p:nvSpPr>
        <p:spPr>
          <a:xfrm>
            <a:off x="914400" y="1355191"/>
            <a:ext cx="4972050" cy="2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2</a:t>
            </a:r>
            <a:r>
              <a:rPr lang="ko-KR" altLang="en-US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차 프로젝트 </a:t>
            </a:r>
          </a:p>
        </p:txBody>
      </p:sp>
    </p:spTree>
    <p:extLst>
      <p:ext uri="{BB962C8B-B14F-4D97-AF65-F5344CB8AC3E}">
        <p14:creationId xmlns:p14="http://schemas.microsoft.com/office/powerpoint/2010/main" val="343106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B8679-67A4-BA45-0E2E-8374C27B7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650F5BE-3C94-FB90-983C-A45B7BC54D82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7101F1-7139-8F93-AE5E-2C427886C3B0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Ⅱ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3CF6A09-F172-35DF-46D8-944C01600E85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세부 내용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EC1767-626E-24E4-6813-7A92830F4B2F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아키텍처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FF9AF8-4A30-9CCA-7CC7-29C4654D3EE5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BC57A2C-69D6-AA37-F997-6B9AC7258464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49C454-5829-D159-B3E8-8E044187D5DA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회원 관리 시스템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B775EE-EF7E-B06E-3F84-F7323AF6D849}"/>
              </a:ext>
            </a:extLst>
          </p:cNvPr>
          <p:cNvGrpSpPr/>
          <p:nvPr/>
        </p:nvGrpSpPr>
        <p:grpSpPr>
          <a:xfrm>
            <a:off x="593783" y="2549715"/>
            <a:ext cx="5023246" cy="1400060"/>
            <a:chOff x="6030791" y="1457756"/>
            <a:chExt cx="5023246" cy="140006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1439747-4C73-EC01-2A89-AD44EE4E9F93}"/>
                </a:ext>
              </a:extLst>
            </p:cNvPr>
            <p:cNvSpPr/>
            <p:nvPr/>
          </p:nvSpPr>
          <p:spPr>
            <a:xfrm>
              <a:off x="6030791" y="1582243"/>
              <a:ext cx="5023246" cy="1275573"/>
            </a:xfrm>
            <a:prstGeom prst="roundRect">
              <a:avLst>
                <a:gd name="adj" fmla="val 112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52924078-9DE4-9807-3B6E-A46D67A7AB44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사용자 입력 필수 정보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38859-99BD-F9F7-396B-49F3B6F6FA7A}"/>
              </a:ext>
            </a:extLst>
          </p:cNvPr>
          <p:cNvSpPr/>
          <p:nvPr/>
        </p:nvSpPr>
        <p:spPr>
          <a:xfrm>
            <a:off x="871027" y="2908226"/>
            <a:ext cx="4452378" cy="915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아이디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로그인 식별자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비밀번호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암호화 저장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(Django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기본 해시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생년월일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보험료 계산 및 위험도 평가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FFEFF0-C3F2-281A-B5E8-0ACC46654959}"/>
              </a:ext>
            </a:extLst>
          </p:cNvPr>
          <p:cNvGrpSpPr/>
          <p:nvPr/>
        </p:nvGrpSpPr>
        <p:grpSpPr>
          <a:xfrm>
            <a:off x="6507860" y="2549715"/>
            <a:ext cx="5023246" cy="3867414"/>
            <a:chOff x="6030791" y="1457756"/>
            <a:chExt cx="5023246" cy="386741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8CC19C7-13E1-E748-2D4C-0A9B1E6EDEAF}"/>
                </a:ext>
              </a:extLst>
            </p:cNvPr>
            <p:cNvSpPr/>
            <p:nvPr/>
          </p:nvSpPr>
          <p:spPr>
            <a:xfrm>
              <a:off x="6030791" y="1582243"/>
              <a:ext cx="5023246" cy="3742927"/>
            </a:xfrm>
            <a:prstGeom prst="roundRect">
              <a:avLst>
                <a:gd name="adj" fmla="val 59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5" name="Rounded Rectangle 2">
              <a:extLst>
                <a:ext uri="{FF2B5EF4-FFF2-40B4-BE49-F238E27FC236}">
                  <a16:creationId xmlns:a16="http://schemas.microsoft.com/office/drawing/2014/main" id="{CB55139F-3D30-5DF8-4301-4F82E124304C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사용자 입력 선택 정보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131006-FBB2-6ADC-E096-5343CB6ED9BE}"/>
              </a:ext>
            </a:extLst>
          </p:cNvPr>
          <p:cNvSpPr/>
          <p:nvPr/>
        </p:nvSpPr>
        <p:spPr>
          <a:xfrm>
            <a:off x="6785104" y="2908226"/>
            <a:ext cx="4452378" cy="3133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자동차 번호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차량 정보 자동 조회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운전 경력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면허 취득일 또는 운전 연수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성별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보험료 산정 요소 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직업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위험도 평가 요소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거주지역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지역별 보험료 차등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연간 주행거리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사용자 패턴 분석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사고 이력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과거 보험 사고 여부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차량 정보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연식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배기량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차종 등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보험 가입 이력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현재 가입 보험 및 만료일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134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D286-2BBB-DDF2-1A43-3ABBDCF82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BB78F17-7D3A-D5AE-B554-9445EF32B112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76D22A0-A8B7-D0C5-A381-9ED9A0AD0AC3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Ⅱ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2AC0F01-882E-4DBD-2450-33100D6AF616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세부 내용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B7325F-0A59-00D5-F997-CD1D1C0DEA5C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3.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예상 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451EBC-1C23-F389-C3CC-FA7CDA959634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2AA66D-BAF5-CE3A-8A81-E2BA6725D572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AD7FFD-A9B9-5575-1F57-939BB5A1064D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웹 애플리 케이션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184A284-4F03-AEEE-D863-53B60B7A463A}"/>
              </a:ext>
            </a:extLst>
          </p:cNvPr>
          <p:cNvGrpSpPr/>
          <p:nvPr/>
        </p:nvGrpSpPr>
        <p:grpSpPr>
          <a:xfrm>
            <a:off x="593783" y="2549715"/>
            <a:ext cx="5023246" cy="1961325"/>
            <a:chOff x="6030791" y="1457756"/>
            <a:chExt cx="5023246" cy="196132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FBB7406-0620-AAE5-EBB7-C3A6BBD01D62}"/>
                </a:ext>
              </a:extLst>
            </p:cNvPr>
            <p:cNvSpPr/>
            <p:nvPr/>
          </p:nvSpPr>
          <p:spPr>
            <a:xfrm>
              <a:off x="6030791" y="1582243"/>
              <a:ext cx="5023246" cy="1836838"/>
            </a:xfrm>
            <a:prstGeom prst="roundRect">
              <a:avLst>
                <a:gd name="adj" fmla="val 112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8" name="Rounded Rectangle 2">
              <a:extLst>
                <a:ext uri="{FF2B5EF4-FFF2-40B4-BE49-F238E27FC236}">
                  <a16:creationId xmlns:a16="http://schemas.microsoft.com/office/drawing/2014/main" id="{992C0188-D42C-8A48-0E84-549B0E95558D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웹용 기능 목표 페이지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8BF986-9BF9-342F-003A-D37DDBA91964}"/>
              </a:ext>
            </a:extLst>
          </p:cNvPr>
          <p:cNvSpPr/>
          <p:nvPr/>
        </p:nvSpPr>
        <p:spPr>
          <a:xfrm>
            <a:off x="871027" y="2908226"/>
            <a:ext cx="4452378" cy="1383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회원가입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/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로그인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사용자 인증 및 프로필 관리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메인 페이지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서비스 소개 및 간단 견적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상담 페이지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챗봇 상담 인터페이스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비교 페이지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보험 상품 상세 비교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마이페이지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개인정보 및 보험 이력 관리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4E3AA0-F3E9-7D62-9010-E817E9A9DA60}"/>
              </a:ext>
            </a:extLst>
          </p:cNvPr>
          <p:cNvGrpSpPr/>
          <p:nvPr/>
        </p:nvGrpSpPr>
        <p:grpSpPr>
          <a:xfrm>
            <a:off x="6591351" y="1369060"/>
            <a:ext cx="3522244" cy="389445"/>
            <a:chOff x="408972" y="1295400"/>
            <a:chExt cx="3858228" cy="5969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79A19A-F2E9-4B05-DAEB-C943D383EBA6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4D9AF7-7244-B96D-07B3-B742BE351993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성과지표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EF11721-7EA1-3CD1-E8E0-7B895642367F}"/>
              </a:ext>
            </a:extLst>
          </p:cNvPr>
          <p:cNvGrpSpPr/>
          <p:nvPr/>
        </p:nvGrpSpPr>
        <p:grpSpPr>
          <a:xfrm>
            <a:off x="6591351" y="2549715"/>
            <a:ext cx="5023246" cy="3197943"/>
            <a:chOff x="6030791" y="1457756"/>
            <a:chExt cx="5023246" cy="319794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0B200FF-0EC6-8D32-17AB-2C5BF42F4A11}"/>
                </a:ext>
              </a:extLst>
            </p:cNvPr>
            <p:cNvSpPr/>
            <p:nvPr/>
          </p:nvSpPr>
          <p:spPr>
            <a:xfrm>
              <a:off x="6030791" y="1582243"/>
              <a:ext cx="5023246" cy="3073456"/>
            </a:xfrm>
            <a:prstGeom prst="roundRect">
              <a:avLst>
                <a:gd name="adj" fmla="val 50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5" name="Rounded Rectangle 2">
              <a:extLst>
                <a:ext uri="{FF2B5EF4-FFF2-40B4-BE49-F238E27FC236}">
                  <a16:creationId xmlns:a16="http://schemas.microsoft.com/office/drawing/2014/main" id="{11EF6914-0C33-9519-7E1F-227681E7BA40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목표 성과 지표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D27EA58-06F0-9F04-DD0B-51A687202576}"/>
              </a:ext>
            </a:extLst>
          </p:cNvPr>
          <p:cNvSpPr/>
          <p:nvPr/>
        </p:nvSpPr>
        <p:spPr>
          <a:xfrm>
            <a:off x="6868595" y="2908226"/>
            <a:ext cx="4452378" cy="1383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ML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추천 정확도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유사 사용자 기반 추천의 정확성 </a:t>
            </a:r>
            <a:b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	(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목표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85%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이상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사용자 만족도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추천 보험상품에 대한 만족도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</a:t>
            </a:r>
          </a:p>
          <a:p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	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목표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4.2/5.0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이상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추천 다양성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추천 상품의 다양성 지수 측정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응답 속도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LLM+RAG+ML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통합 응답 시간 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	(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목표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5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초 이내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Cold Start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해결률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신규 사용자 대상 추천 성공률 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	(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목표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75%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이상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ko-KR" altLang="en-US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39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E6E66AE-8F93-590E-CDBD-96C4332E85D1}"/>
              </a:ext>
            </a:extLst>
          </p:cNvPr>
          <p:cNvSpPr/>
          <p:nvPr/>
        </p:nvSpPr>
        <p:spPr>
          <a:xfrm>
            <a:off x="355600" y="393700"/>
            <a:ext cx="1943100" cy="596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프롤로그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AAAD8-EA70-E2B7-D441-0BF8F54A6878}"/>
              </a:ext>
            </a:extLst>
          </p:cNvPr>
          <p:cNvSpPr txBox="1"/>
          <p:nvPr/>
        </p:nvSpPr>
        <p:spPr>
          <a:xfrm>
            <a:off x="355600" y="1724059"/>
            <a:ext cx="110550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자동차 보험은 잠재적인 위험과 책임으로부터 차량 소유자를 보호하는 중요한 재정적 안전장치입니다</a:t>
            </a:r>
            <a:r>
              <a:rPr lang="en-US" altLang="ko-KR"/>
              <a:t>.</a:t>
            </a:r>
          </a:p>
          <a:p>
            <a:r>
              <a:rPr lang="ko-KR" altLang="en-US"/>
              <a:t>이 보험은 사고</a:t>
            </a:r>
            <a:r>
              <a:rPr lang="en-US" altLang="ko-KR"/>
              <a:t>, </a:t>
            </a:r>
            <a:r>
              <a:rPr lang="ko-KR" altLang="en-US"/>
              <a:t>도난 또는 기타 예상치 못한 사건으로 인해 발생하는 피보험 차량의 손해와 제</a:t>
            </a:r>
            <a:r>
              <a:rPr lang="en-US" altLang="ko-KR"/>
              <a:t>3</a:t>
            </a:r>
            <a:r>
              <a:rPr lang="ko-KR" altLang="en-US"/>
              <a:t>자 배상 책임을 보장합니다</a:t>
            </a:r>
            <a:r>
              <a:rPr lang="en-US" altLang="ko-KR"/>
              <a:t>. </a:t>
            </a:r>
          </a:p>
          <a:p>
            <a:r>
              <a:rPr lang="ko-KR" altLang="en-US"/>
              <a:t>종합 자동차 보험에는 일반적으로 피보험 차량의 물리적 손상</a:t>
            </a:r>
            <a:r>
              <a:rPr lang="en-US" altLang="ko-KR"/>
              <a:t>, </a:t>
            </a:r>
            <a:r>
              <a:rPr lang="ko-KR" altLang="en-US"/>
              <a:t>신체 상해 책임</a:t>
            </a:r>
            <a:r>
              <a:rPr lang="en-US" altLang="ko-KR"/>
              <a:t>, </a:t>
            </a:r>
            <a:r>
              <a:rPr lang="ko-KR" altLang="en-US"/>
              <a:t>재산 피해 책임</a:t>
            </a:r>
            <a:r>
              <a:rPr lang="en-US" altLang="ko-KR"/>
              <a:t>, </a:t>
            </a:r>
            <a:r>
              <a:rPr lang="ko-KR" altLang="en-US"/>
              <a:t>의료비 보장이 포함됩니다</a:t>
            </a:r>
            <a:r>
              <a:rPr lang="en-US" altLang="ko-KR"/>
              <a:t>. </a:t>
            </a:r>
          </a:p>
          <a:p>
            <a:r>
              <a:rPr lang="ko-KR" altLang="en-US"/>
              <a:t>보험 계약자는 보험사에 보험료를 지불하고 그 대가로 보험사는 보장된 손실 또는 손해에 대한 재정적 책임을 집니다</a:t>
            </a:r>
            <a:r>
              <a:rPr lang="en-US" altLang="ko-KR"/>
              <a:t>. </a:t>
            </a:r>
          </a:p>
          <a:p>
            <a:r>
              <a:rPr lang="ko-KR" altLang="en-US"/>
              <a:t>자동차 보험은 재정적 보호를 제공하며 많은 관할권에서 법적 요건인 경우가 많아 도로를 주행하는 모든 운전자가 잠재적인 사고에 대해 재정적 책임을 지도록 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또한 차량 소유자는 사고</a:t>
            </a:r>
            <a:r>
              <a:rPr lang="en-US" altLang="ko-KR"/>
              <a:t>, </a:t>
            </a:r>
            <a:r>
              <a:rPr lang="ko-KR" altLang="en-US"/>
              <a:t>도난 또는 기타 보장되는 사건 발생 시 재정적으로 보호받고 법적 의무를 준수한다는 사실을 알고 안심할 수 있으므로 책임감 있는 차량 소유의 필수 요소입니다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9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A74049-A571-5BD9-6C62-73B0F56452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AE0788F-1AD5-F07A-F432-FB731B7ED8B2}"/>
              </a:ext>
            </a:extLst>
          </p:cNvPr>
          <p:cNvSpPr/>
          <p:nvPr/>
        </p:nvSpPr>
        <p:spPr>
          <a:xfrm>
            <a:off x="-1" y="1"/>
            <a:ext cx="6558401" cy="7083965"/>
          </a:xfrm>
          <a:custGeom>
            <a:avLst/>
            <a:gdLst>
              <a:gd name="connsiteX0" fmla="*/ 0 w 6349200"/>
              <a:gd name="connsiteY0" fmla="*/ 0 h 6857999"/>
              <a:gd name="connsiteX1" fmla="*/ 3496203 w 6349200"/>
              <a:gd name="connsiteY1" fmla="*/ 0 h 6857999"/>
              <a:gd name="connsiteX2" fmla="*/ 3661532 w 6349200"/>
              <a:gd name="connsiteY2" fmla="*/ 105990 h 6857999"/>
              <a:gd name="connsiteX3" fmla="*/ 6349200 w 6349200"/>
              <a:gd name="connsiteY3" fmla="*/ 5160889 h 6857999"/>
              <a:gd name="connsiteX4" fmla="*/ 6157282 w 6349200"/>
              <a:gd name="connsiteY4" fmla="*/ 6684375 h 6857999"/>
              <a:gd name="connsiteX5" fmla="*/ 6107978 w 6349200"/>
              <a:gd name="connsiteY5" fmla="*/ 6857999 h 6857999"/>
              <a:gd name="connsiteX6" fmla="*/ 0 w 6349200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9200" h="6857999">
                <a:moveTo>
                  <a:pt x="0" y="0"/>
                </a:moveTo>
                <a:lnTo>
                  <a:pt x="3496203" y="0"/>
                </a:lnTo>
                <a:lnTo>
                  <a:pt x="3661532" y="105990"/>
                </a:lnTo>
                <a:cubicBezTo>
                  <a:pt x="5283078" y="1201486"/>
                  <a:pt x="6349200" y="3056684"/>
                  <a:pt x="6349200" y="5160889"/>
                </a:cubicBezTo>
                <a:cubicBezTo>
                  <a:pt x="6349200" y="5686941"/>
                  <a:pt x="6282568" y="6197429"/>
                  <a:pt x="6157282" y="6684375"/>
                </a:cubicBezTo>
                <a:lnTo>
                  <a:pt x="610797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40D25F-D924-73FC-4275-F1E489ABDF99}"/>
              </a:ext>
            </a:extLst>
          </p:cNvPr>
          <p:cNvSpPr/>
          <p:nvPr/>
        </p:nvSpPr>
        <p:spPr>
          <a:xfrm>
            <a:off x="1060216" y="3745249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Project Overview</a:t>
            </a:r>
            <a:endParaRPr lang="ko-KR" altLang="en-US" sz="2400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413B35-9AAE-2D1B-0490-219567273FA6}"/>
              </a:ext>
            </a:extLst>
          </p:cNvPr>
          <p:cNvSpPr/>
          <p:nvPr/>
        </p:nvSpPr>
        <p:spPr>
          <a:xfrm>
            <a:off x="1306778" y="4271251"/>
            <a:ext cx="2988997" cy="196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01.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02.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데이터 수집 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03.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업무분장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04.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추진일정표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05.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개발환경</a:t>
            </a:r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ko-KR" altLang="en-US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0EE5A3A-786A-EF3F-C8DB-5E0AE48F641C}"/>
              </a:ext>
            </a:extLst>
          </p:cNvPr>
          <p:cNvGrpSpPr/>
          <p:nvPr/>
        </p:nvGrpSpPr>
        <p:grpSpPr>
          <a:xfrm>
            <a:off x="1233460" y="2659667"/>
            <a:ext cx="2902908" cy="348783"/>
            <a:chOff x="1233460" y="2659667"/>
            <a:chExt cx="2902908" cy="348783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7524185-35A1-9314-C7B8-1ABE2899F04C}"/>
                </a:ext>
              </a:extLst>
            </p:cNvPr>
            <p:cNvCxnSpPr>
              <a:cxnSpLocks/>
            </p:cNvCxnSpPr>
            <p:nvPr/>
          </p:nvCxnSpPr>
          <p:spPr>
            <a:xfrm>
              <a:off x="1233460" y="3008450"/>
              <a:ext cx="2901807" cy="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사각형: 둥근 위쪽 모서리 63">
              <a:extLst>
                <a:ext uri="{FF2B5EF4-FFF2-40B4-BE49-F238E27FC236}">
                  <a16:creationId xmlns:a16="http://schemas.microsoft.com/office/drawing/2014/main" id="{F6D55285-3456-51B9-4B61-1D49495EBDD8}"/>
                </a:ext>
              </a:extLst>
            </p:cNvPr>
            <p:cNvSpPr/>
            <p:nvPr/>
          </p:nvSpPr>
          <p:spPr>
            <a:xfrm>
              <a:off x="3770658" y="2659667"/>
              <a:ext cx="365710" cy="320207"/>
            </a:xfrm>
            <a:prstGeom prst="round2SameRect">
              <a:avLst>
                <a:gd name="adj1" fmla="val 49834"/>
                <a:gd name="adj2" fmla="val 0"/>
              </a:avLst>
            </a:prstGeom>
            <a:gradFill flip="none" rotWithShape="1">
              <a:gsLst>
                <a:gs pos="0">
                  <a:srgbClr val="7A4A91"/>
                </a:gs>
                <a:gs pos="100000">
                  <a:srgbClr val="6A4C9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EE2D0-6B80-DA45-7851-B6C4B8231F5F}"/>
              </a:ext>
            </a:extLst>
          </p:cNvPr>
          <p:cNvSpPr/>
          <p:nvPr/>
        </p:nvSpPr>
        <p:spPr>
          <a:xfrm>
            <a:off x="2836191" y="2644691"/>
            <a:ext cx="2780795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Chapter   </a:t>
            </a:r>
            <a:r>
              <a:rPr lang="en-US" altLang="ko-KR" sz="20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20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C2B20C-9E4C-7F07-2629-19F710DD8616}"/>
              </a:ext>
            </a:extLst>
          </p:cNvPr>
          <p:cNvSpPr/>
          <p:nvPr/>
        </p:nvSpPr>
        <p:spPr>
          <a:xfrm>
            <a:off x="1060216" y="3186167"/>
            <a:ext cx="3248294" cy="608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spc="-80">
                <a:solidFill>
                  <a:srgbClr val="B00020"/>
                </a:solidFill>
                <a:latin typeface="프리젠테이션 8 ExtraBold" pitchFamily="2" charset="-127"/>
                <a:ea typeface="프리젠테이션 8 ExtraBold" pitchFamily="2" charset="-127"/>
              </a:rPr>
              <a:t>프로젝트 소개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5768961-C9FA-11FC-84F2-4C12D7C2704C}"/>
              </a:ext>
            </a:extLst>
          </p:cNvPr>
          <p:cNvSpPr/>
          <p:nvPr/>
        </p:nvSpPr>
        <p:spPr>
          <a:xfrm>
            <a:off x="1273850" y="1178049"/>
            <a:ext cx="1593029" cy="1693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프로젝트명 </a:t>
            </a:r>
          </a:p>
        </p:txBody>
      </p:sp>
    </p:spTree>
    <p:extLst>
      <p:ext uri="{BB962C8B-B14F-4D97-AF65-F5344CB8AC3E}">
        <p14:creationId xmlns:p14="http://schemas.microsoft.com/office/powerpoint/2010/main" val="194229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36F0B-0839-7411-C5D4-6C4C6D408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그림 102">
            <a:extLst>
              <a:ext uri="{FF2B5EF4-FFF2-40B4-BE49-F238E27FC236}">
                <a16:creationId xmlns:a16="http://schemas.microsoft.com/office/drawing/2014/main" id="{10DF1F05-6C15-9EB0-06E2-C56C4864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729" y="1378498"/>
            <a:ext cx="5486400" cy="5886450"/>
          </a:xfrm>
          <a:prstGeom prst="rect">
            <a:avLst/>
          </a:prstGeom>
        </p:spPr>
      </p:pic>
      <p:pic>
        <p:nvPicPr>
          <p:cNvPr id="24" name="Picture 3" descr="카드고릴라 : 신용카드로 보험료 내는 꿀팁 – 자동차보험">
            <a:extLst>
              <a:ext uri="{FF2B5EF4-FFF2-40B4-BE49-F238E27FC236}">
                <a16:creationId xmlns:a16="http://schemas.microsoft.com/office/drawing/2014/main" id="{163CE6F8-482E-010E-D248-0CDB73306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0"/>
          <a:stretch>
            <a:fillRect/>
          </a:stretch>
        </p:blipFill>
        <p:spPr bwMode="auto">
          <a:xfrm>
            <a:off x="-1" y="879365"/>
            <a:ext cx="12191999" cy="59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AFF924-6725-314E-0C54-4FE2E06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5688">
                <a:schemeClr val="tx1"/>
              </a:gs>
              <a:gs pos="41000">
                <a:schemeClr val="tx1"/>
              </a:gs>
              <a:gs pos="100000">
                <a:schemeClr val="tx1">
                  <a:alpha val="4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960D86C4-04A7-99EE-D99D-7E7FA5EF9449}"/>
              </a:ext>
            </a:extLst>
          </p:cNvPr>
          <p:cNvSpPr/>
          <p:nvPr/>
        </p:nvSpPr>
        <p:spPr>
          <a:xfrm>
            <a:off x="746124" y="362084"/>
            <a:ext cx="590282" cy="587176"/>
          </a:xfrm>
          <a:custGeom>
            <a:avLst/>
            <a:gdLst>
              <a:gd name="connsiteX0" fmla="*/ 317456 w 590282"/>
              <a:gd name="connsiteY0" fmla="*/ 0 h 587176"/>
              <a:gd name="connsiteX1" fmla="*/ 386647 w 590282"/>
              <a:gd name="connsiteY1" fmla="*/ 13969 h 587176"/>
              <a:gd name="connsiteX2" fmla="*/ 410713 w 590282"/>
              <a:gd name="connsiteY2" fmla="*/ 30195 h 587176"/>
              <a:gd name="connsiteX3" fmla="*/ 424702 w 590282"/>
              <a:gd name="connsiteY3" fmla="*/ 33019 h 587176"/>
              <a:gd name="connsiteX4" fmla="*/ 502909 w 590282"/>
              <a:gd name="connsiteY4" fmla="*/ 97421 h 587176"/>
              <a:gd name="connsiteX5" fmla="*/ 516852 w 590282"/>
              <a:gd name="connsiteY5" fmla="*/ 126425 h 587176"/>
              <a:gd name="connsiteX6" fmla="*/ 538219 w 590282"/>
              <a:gd name="connsiteY6" fmla="*/ 140831 h 587176"/>
              <a:gd name="connsiteX7" fmla="*/ 590282 w 590282"/>
              <a:gd name="connsiteY7" fmla="*/ 266523 h 587176"/>
              <a:gd name="connsiteX8" fmla="*/ 581721 w 590282"/>
              <a:gd name="connsiteY8" fmla="*/ 308929 h 587176"/>
              <a:gd name="connsiteX9" fmla="*/ 587243 w 590282"/>
              <a:gd name="connsiteY9" fmla="*/ 336283 h 587176"/>
              <a:gd name="connsiteX10" fmla="*/ 573274 w 590282"/>
              <a:gd name="connsiteY10" fmla="*/ 405474 h 587176"/>
              <a:gd name="connsiteX11" fmla="*/ 573035 w 590282"/>
              <a:gd name="connsiteY11" fmla="*/ 405829 h 587176"/>
              <a:gd name="connsiteX12" fmla="*/ 569771 w 590282"/>
              <a:gd name="connsiteY12" fmla="*/ 427420 h 587176"/>
              <a:gd name="connsiteX13" fmla="*/ 469197 w 590282"/>
              <a:gd name="connsiteY13" fmla="*/ 538348 h 587176"/>
              <a:gd name="connsiteX14" fmla="*/ 454557 w 590282"/>
              <a:gd name="connsiteY14" fmla="*/ 541304 h 587176"/>
              <a:gd name="connsiteX15" fmla="*/ 412047 w 590282"/>
              <a:gd name="connsiteY15" fmla="*/ 569965 h 587176"/>
              <a:gd name="connsiteX16" fmla="*/ 342856 w 590282"/>
              <a:gd name="connsiteY16" fmla="*/ 583934 h 587176"/>
              <a:gd name="connsiteX17" fmla="*/ 322378 w 590282"/>
              <a:gd name="connsiteY17" fmla="*/ 579800 h 587176"/>
              <a:gd name="connsiteX18" fmla="*/ 285841 w 590282"/>
              <a:gd name="connsiteY18" fmla="*/ 587176 h 587176"/>
              <a:gd name="connsiteX19" fmla="*/ 216650 w 590282"/>
              <a:gd name="connsiteY19" fmla="*/ 573207 h 587176"/>
              <a:gd name="connsiteX20" fmla="*/ 205115 w 590282"/>
              <a:gd name="connsiteY20" fmla="*/ 565430 h 587176"/>
              <a:gd name="connsiteX21" fmla="*/ 191528 w 590282"/>
              <a:gd name="connsiteY21" fmla="*/ 563376 h 587176"/>
              <a:gd name="connsiteX22" fmla="*/ 80600 w 590282"/>
              <a:gd name="connsiteY22" fmla="*/ 462802 h 587176"/>
              <a:gd name="connsiteX23" fmla="*/ 80462 w 590282"/>
              <a:gd name="connsiteY23" fmla="*/ 462117 h 587176"/>
              <a:gd name="connsiteX24" fmla="*/ 52064 w 590282"/>
              <a:gd name="connsiteY24" fmla="*/ 442971 h 587176"/>
              <a:gd name="connsiteX25" fmla="*/ 0 w 590282"/>
              <a:gd name="connsiteY25" fmla="*/ 317278 h 587176"/>
              <a:gd name="connsiteX26" fmla="*/ 13969 w 590282"/>
              <a:gd name="connsiteY26" fmla="*/ 248087 h 587176"/>
              <a:gd name="connsiteX27" fmla="*/ 23115 w 590282"/>
              <a:gd name="connsiteY27" fmla="*/ 234522 h 587176"/>
              <a:gd name="connsiteX28" fmla="*/ 26715 w 590282"/>
              <a:gd name="connsiteY28" fmla="*/ 216691 h 587176"/>
              <a:gd name="connsiteX29" fmla="*/ 53337 w 590282"/>
              <a:gd name="connsiteY29" fmla="*/ 172813 h 587176"/>
              <a:gd name="connsiteX30" fmla="*/ 68649 w 590282"/>
              <a:gd name="connsiteY30" fmla="*/ 158899 h 587176"/>
              <a:gd name="connsiteX31" fmla="*/ 71119 w 590282"/>
              <a:gd name="connsiteY31" fmla="*/ 146665 h 587176"/>
              <a:gd name="connsiteX32" fmla="*/ 182047 w 590282"/>
              <a:gd name="connsiteY32" fmla="*/ 46092 h 587176"/>
              <a:gd name="connsiteX33" fmla="*/ 205990 w 590282"/>
              <a:gd name="connsiteY33" fmla="*/ 42472 h 587176"/>
              <a:gd name="connsiteX34" fmla="*/ 248265 w 590282"/>
              <a:gd name="connsiteY34" fmla="*/ 13969 h 587176"/>
              <a:gd name="connsiteX35" fmla="*/ 317456 w 590282"/>
              <a:gd name="connsiteY35" fmla="*/ 0 h 5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82" h="587176">
                <a:moveTo>
                  <a:pt x="317456" y="0"/>
                </a:moveTo>
                <a:cubicBezTo>
                  <a:pt x="341999" y="0"/>
                  <a:pt x="365380" y="4974"/>
                  <a:pt x="386647" y="13969"/>
                </a:cubicBezTo>
                <a:lnTo>
                  <a:pt x="410713" y="30195"/>
                </a:lnTo>
                <a:lnTo>
                  <a:pt x="424702" y="33019"/>
                </a:lnTo>
                <a:cubicBezTo>
                  <a:pt x="456601" y="46511"/>
                  <a:pt x="483743" y="69051"/>
                  <a:pt x="502909" y="97421"/>
                </a:cubicBezTo>
                <a:lnTo>
                  <a:pt x="516852" y="126425"/>
                </a:lnTo>
                <a:lnTo>
                  <a:pt x="538219" y="140831"/>
                </a:lnTo>
                <a:cubicBezTo>
                  <a:pt x="570386" y="172998"/>
                  <a:pt x="590282" y="217437"/>
                  <a:pt x="590282" y="266523"/>
                </a:cubicBezTo>
                <a:lnTo>
                  <a:pt x="581721" y="308929"/>
                </a:lnTo>
                <a:lnTo>
                  <a:pt x="587243" y="336283"/>
                </a:lnTo>
                <a:cubicBezTo>
                  <a:pt x="587243" y="360826"/>
                  <a:pt x="582269" y="384207"/>
                  <a:pt x="573274" y="405474"/>
                </a:cubicBezTo>
                <a:lnTo>
                  <a:pt x="573035" y="405829"/>
                </a:lnTo>
                <a:lnTo>
                  <a:pt x="569771" y="427420"/>
                </a:lnTo>
                <a:cubicBezTo>
                  <a:pt x="554189" y="477515"/>
                  <a:pt x="517046" y="518110"/>
                  <a:pt x="469197" y="538348"/>
                </a:cubicBezTo>
                <a:lnTo>
                  <a:pt x="454557" y="541304"/>
                </a:lnTo>
                <a:lnTo>
                  <a:pt x="412047" y="569965"/>
                </a:lnTo>
                <a:cubicBezTo>
                  <a:pt x="390780" y="578960"/>
                  <a:pt x="367399" y="583934"/>
                  <a:pt x="342856" y="583934"/>
                </a:cubicBezTo>
                <a:lnTo>
                  <a:pt x="322378" y="579800"/>
                </a:lnTo>
                <a:lnTo>
                  <a:pt x="285841" y="587176"/>
                </a:lnTo>
                <a:cubicBezTo>
                  <a:pt x="261298" y="587176"/>
                  <a:pt x="237917" y="582202"/>
                  <a:pt x="216650" y="573207"/>
                </a:cubicBezTo>
                <a:lnTo>
                  <a:pt x="205115" y="565430"/>
                </a:lnTo>
                <a:lnTo>
                  <a:pt x="191528" y="563376"/>
                </a:lnTo>
                <a:cubicBezTo>
                  <a:pt x="141433" y="547794"/>
                  <a:pt x="100839" y="510651"/>
                  <a:pt x="80600" y="462802"/>
                </a:cubicBezTo>
                <a:lnTo>
                  <a:pt x="80462" y="462117"/>
                </a:lnTo>
                <a:lnTo>
                  <a:pt x="52064" y="442971"/>
                </a:lnTo>
                <a:cubicBezTo>
                  <a:pt x="19896" y="410803"/>
                  <a:pt x="0" y="366364"/>
                  <a:pt x="0" y="317278"/>
                </a:cubicBezTo>
                <a:cubicBezTo>
                  <a:pt x="0" y="292735"/>
                  <a:pt x="4974" y="269354"/>
                  <a:pt x="13969" y="248087"/>
                </a:cubicBezTo>
                <a:lnTo>
                  <a:pt x="23115" y="234522"/>
                </a:lnTo>
                <a:lnTo>
                  <a:pt x="26715" y="216691"/>
                </a:lnTo>
                <a:cubicBezTo>
                  <a:pt x="33461" y="200742"/>
                  <a:pt x="42469" y="185981"/>
                  <a:pt x="53337" y="172813"/>
                </a:cubicBezTo>
                <a:lnTo>
                  <a:pt x="68649" y="158899"/>
                </a:lnTo>
                <a:lnTo>
                  <a:pt x="71119" y="146665"/>
                </a:lnTo>
                <a:cubicBezTo>
                  <a:pt x="91358" y="98816"/>
                  <a:pt x="131952" y="61673"/>
                  <a:pt x="182047" y="46092"/>
                </a:cubicBezTo>
                <a:lnTo>
                  <a:pt x="205990" y="42472"/>
                </a:lnTo>
                <a:lnTo>
                  <a:pt x="248265" y="13969"/>
                </a:lnTo>
                <a:cubicBezTo>
                  <a:pt x="269532" y="4974"/>
                  <a:pt x="292913" y="0"/>
                  <a:pt x="317456" y="0"/>
                </a:cubicBezTo>
                <a:close/>
              </a:path>
            </a:pathLst>
          </a:cu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08D23C4-5641-1004-11B9-30916124BB7B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B7EFCDC-9CD1-884F-2D01-45E351A2E09C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2CEAA6A-E904-D50A-357B-3AC04A897A71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50F92C-B8B6-37F0-3BA7-EFEB26F61E4E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B67C75-DC8B-C223-A1BE-944A84953C89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2458AB-6A96-F1C2-D29C-FF7130928602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3178B5-3FB3-6D29-ACFA-C99CA7A70233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과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에 지친 소비자들의  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2F2A350-3D2B-EB39-2CDD-28F3B0F29558}"/>
              </a:ext>
            </a:extLst>
          </p:cNvPr>
          <p:cNvGrpSpPr/>
          <p:nvPr/>
        </p:nvGrpSpPr>
        <p:grpSpPr>
          <a:xfrm>
            <a:off x="1425544" y="3096008"/>
            <a:ext cx="3776266" cy="2931461"/>
            <a:chOff x="1582180" y="2778156"/>
            <a:chExt cx="2402782" cy="186524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C8CE47E-C622-6D68-49A9-58BD89444AB8}"/>
                </a:ext>
              </a:extLst>
            </p:cNvPr>
            <p:cNvGrpSpPr/>
            <p:nvPr/>
          </p:nvGrpSpPr>
          <p:grpSpPr>
            <a:xfrm>
              <a:off x="1582180" y="2778156"/>
              <a:ext cx="2402781" cy="1588102"/>
              <a:chOff x="1411619" y="3330248"/>
              <a:chExt cx="2402781" cy="1588102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BFD78BF-35C4-EAE3-E18A-30632E18F6AA}"/>
                  </a:ext>
                </a:extLst>
              </p:cNvPr>
              <p:cNvGrpSpPr/>
              <p:nvPr/>
            </p:nvGrpSpPr>
            <p:grpSpPr>
              <a:xfrm>
                <a:off x="1411619" y="4279598"/>
                <a:ext cx="720000" cy="638752"/>
                <a:chOff x="1411619" y="4279598"/>
                <a:chExt cx="720000" cy="63875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F22C49E-A301-1389-452D-CDE6F7A6B37F}"/>
                    </a:ext>
                  </a:extLst>
                </p:cNvPr>
                <p:cNvSpPr/>
                <p:nvPr/>
              </p:nvSpPr>
              <p:spPr>
                <a:xfrm>
                  <a:off x="1411619" y="4378350"/>
                  <a:ext cx="720000" cy="540000"/>
                </a:xfrm>
                <a:prstGeom prst="rect">
                  <a:avLst/>
                </a:prstGeom>
                <a:solidFill>
                  <a:srgbClr val="6A4C9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E684C6F-CCC4-1B44-16E3-4EAF8F4AE276}"/>
                    </a:ext>
                  </a:extLst>
                </p:cNvPr>
                <p:cNvSpPr/>
                <p:nvPr/>
              </p:nvSpPr>
              <p:spPr>
                <a:xfrm>
                  <a:off x="1411619" y="4279598"/>
                  <a:ext cx="720000" cy="197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6654918-A439-A6E7-1A20-127E47B1D5DA}"/>
                  </a:ext>
                </a:extLst>
              </p:cNvPr>
              <p:cNvGrpSpPr/>
              <p:nvPr/>
            </p:nvGrpSpPr>
            <p:grpSpPr>
              <a:xfrm>
                <a:off x="3094400" y="3330248"/>
                <a:ext cx="720000" cy="1588102"/>
                <a:chOff x="2306784" y="3330248"/>
                <a:chExt cx="720000" cy="1588102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986637F7-E7DE-5818-8F7C-ABC36135BD1C}"/>
                    </a:ext>
                  </a:extLst>
                </p:cNvPr>
                <p:cNvSpPr/>
                <p:nvPr/>
              </p:nvSpPr>
              <p:spPr>
                <a:xfrm>
                  <a:off x="2306784" y="3429000"/>
                  <a:ext cx="720000" cy="1489350"/>
                </a:xfrm>
                <a:prstGeom prst="rect">
                  <a:avLst/>
                </a:prstGeom>
                <a:solidFill>
                  <a:srgbClr val="B0002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2947231-943C-8803-4596-29763D07B54D}"/>
                    </a:ext>
                  </a:extLst>
                </p:cNvPr>
                <p:cNvSpPr/>
                <p:nvPr/>
              </p:nvSpPr>
              <p:spPr>
                <a:xfrm>
                  <a:off x="2306784" y="3330248"/>
                  <a:ext cx="720000" cy="197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3B3166E-A73E-FB1A-BD6A-5EB75A0DC8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5650" y="3571955"/>
                <a:ext cx="1182370" cy="1076395"/>
              </a:xfrm>
              <a:prstGeom prst="line">
                <a:avLst/>
              </a:prstGeom>
              <a:ln w="60325">
                <a:gradFill flip="none" rotWithShape="1">
                  <a:gsLst>
                    <a:gs pos="88000">
                      <a:srgbClr val="6A4C93"/>
                    </a:gs>
                    <a:gs pos="17000">
                      <a:srgbClr val="B00020"/>
                    </a:gs>
                    <a:gs pos="100000">
                      <a:srgbClr val="6A4C93"/>
                    </a:gs>
                    <a:gs pos="0">
                      <a:srgbClr val="B00020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각 삼각형 46">
                <a:extLst>
                  <a:ext uri="{FF2B5EF4-FFF2-40B4-BE49-F238E27FC236}">
                    <a16:creationId xmlns:a16="http://schemas.microsoft.com/office/drawing/2014/main" id="{C15B9594-BD06-4B74-011B-ABD73285172B}"/>
                  </a:ext>
                </a:extLst>
              </p:cNvPr>
              <p:cNvSpPr/>
              <p:nvPr/>
            </p:nvSpPr>
            <p:spPr>
              <a:xfrm flipH="1">
                <a:off x="1693516" y="3571955"/>
                <a:ext cx="1514504" cy="1346395"/>
              </a:xfrm>
              <a:prstGeom prst="rtTriangle">
                <a:avLst/>
              </a:prstGeom>
              <a:gradFill>
                <a:gsLst>
                  <a:gs pos="0">
                    <a:srgbClr val="6A4C93">
                      <a:alpha val="20000"/>
                    </a:srgbClr>
                  </a:gs>
                  <a:gs pos="100000">
                    <a:srgbClr val="B00020">
                      <a:alpha val="55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0FAA6A8-CA8A-34D1-5F8E-D807C4BB06AB}"/>
                </a:ext>
              </a:extLst>
            </p:cNvPr>
            <p:cNvSpPr/>
            <p:nvPr/>
          </p:nvSpPr>
          <p:spPr>
            <a:xfrm>
              <a:off x="1582180" y="4119901"/>
              <a:ext cx="720000" cy="244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2014</a:t>
              </a:r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년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D3D00F7-72A3-F825-FEE4-B3CA4133751E}"/>
                </a:ext>
              </a:extLst>
            </p:cNvPr>
            <p:cNvSpPr/>
            <p:nvPr/>
          </p:nvSpPr>
          <p:spPr>
            <a:xfrm>
              <a:off x="3264961" y="4119901"/>
              <a:ext cx="720000" cy="244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2024</a:t>
              </a:r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년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ECBC70B-4B8A-4028-F462-9417C52788D7}"/>
                </a:ext>
              </a:extLst>
            </p:cNvPr>
            <p:cNvSpPr/>
            <p:nvPr/>
          </p:nvSpPr>
          <p:spPr>
            <a:xfrm rot="18900000">
              <a:off x="2161507" y="3281610"/>
              <a:ext cx="1129598" cy="244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800" spc="-80">
                  <a:ln w="0">
                    <a:solidFill>
                      <a:schemeClr val="bg1"/>
                    </a:solidFill>
                  </a:ln>
                  <a:gradFill>
                    <a:gsLst>
                      <a:gs pos="0">
                        <a:srgbClr val="B00020"/>
                      </a:gs>
                      <a:gs pos="100000">
                        <a:srgbClr val="C00000"/>
                      </a:gs>
                    </a:gsLst>
                    <a:lin ang="5400000" scaled="1"/>
                  </a:gradFill>
                  <a:latin typeface="프리젠테이션 8 ExtraBold" pitchFamily="2" charset="-127"/>
                  <a:ea typeface="프리젠테이션 8 ExtraBold" pitchFamily="2" charset="-127"/>
                </a:rPr>
                <a:t>35.6% </a:t>
              </a:r>
              <a:r>
                <a:rPr lang="ko-KR" altLang="en-US" sz="2800" spc="-80">
                  <a:ln w="0">
                    <a:solidFill>
                      <a:schemeClr val="bg1"/>
                    </a:solidFill>
                  </a:ln>
                  <a:gradFill>
                    <a:gsLst>
                      <a:gs pos="0">
                        <a:srgbClr val="B00020"/>
                      </a:gs>
                      <a:gs pos="100000">
                        <a:srgbClr val="C00000"/>
                      </a:gs>
                    </a:gsLst>
                    <a:lin ang="5400000" scaled="1"/>
                  </a:gradFill>
                  <a:latin typeface="프리젠테이션 8 ExtraBold" pitchFamily="2" charset="-127"/>
                  <a:ea typeface="프리젠테이션 8 ExtraBold" pitchFamily="2" charset="-127"/>
                </a:rPr>
                <a:t>증가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095E96C-057F-9D31-11EA-B326C2640B7E}"/>
                </a:ext>
              </a:extLst>
            </p:cNvPr>
            <p:cNvSpPr/>
            <p:nvPr/>
          </p:nvSpPr>
          <p:spPr>
            <a:xfrm>
              <a:off x="1582181" y="4398893"/>
              <a:ext cx="2402781" cy="244508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출저 </a:t>
              </a:r>
              <a:r>
                <a:rPr lang="en-US" altLang="ko-KR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:</a:t>
              </a:r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국토교통통계누리 </a:t>
              </a:r>
              <a:r>
                <a:rPr lang="en-US" altLang="ko-KR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– </a:t>
              </a:r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자동차등록현황보고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C69529F-A80E-027E-F7A9-3F301AF94143}"/>
              </a:ext>
            </a:extLst>
          </p:cNvPr>
          <p:cNvGrpSpPr/>
          <p:nvPr/>
        </p:nvGrpSpPr>
        <p:grpSpPr>
          <a:xfrm>
            <a:off x="1208851" y="2335449"/>
            <a:ext cx="1514268" cy="243278"/>
            <a:chOff x="1208851" y="2444967"/>
            <a:chExt cx="1514268" cy="24327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D834C6E-87E0-22CE-A552-57C0A471941E}"/>
                </a:ext>
              </a:extLst>
            </p:cNvPr>
            <p:cNvSpPr/>
            <p:nvPr/>
          </p:nvSpPr>
          <p:spPr>
            <a:xfrm>
              <a:off x="1345813" y="2444967"/>
              <a:ext cx="1240344" cy="243278"/>
            </a:xfrm>
            <a:prstGeom prst="roundRect">
              <a:avLst>
                <a:gd name="adj" fmla="val 4567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F2E6F5-6130-8F99-DA45-CDCE2CF44957}"/>
                </a:ext>
              </a:extLst>
            </p:cNvPr>
            <p:cNvSpPr/>
            <p:nvPr/>
          </p:nvSpPr>
          <p:spPr>
            <a:xfrm>
              <a:off x="1208851" y="2469231"/>
              <a:ext cx="1514268" cy="194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80">
                  <a:solidFill>
                    <a:srgbClr val="2D3142"/>
                  </a:solidFill>
                </a:rPr>
                <a:t>자동차 등록 현황 </a:t>
              </a: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FDE0991-21E7-18CB-4121-3707A9C0F9BD}"/>
              </a:ext>
            </a:extLst>
          </p:cNvPr>
          <p:cNvSpPr/>
          <p:nvPr/>
        </p:nvSpPr>
        <p:spPr>
          <a:xfrm>
            <a:off x="6095998" y="3475880"/>
            <a:ext cx="5257802" cy="6995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C52B3C9-B160-9EC3-1D8D-DDB358CC5ADC}"/>
              </a:ext>
            </a:extLst>
          </p:cNvPr>
          <p:cNvSpPr/>
          <p:nvPr/>
        </p:nvSpPr>
        <p:spPr>
          <a:xfrm>
            <a:off x="6095998" y="4426817"/>
            <a:ext cx="5257802" cy="6995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86AE7F-ABD5-EDCC-DE5E-617155688767}"/>
              </a:ext>
            </a:extLst>
          </p:cNvPr>
          <p:cNvSpPr/>
          <p:nvPr/>
        </p:nvSpPr>
        <p:spPr>
          <a:xfrm>
            <a:off x="6095998" y="5377754"/>
            <a:ext cx="5257802" cy="6995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B8CCCD0-A139-14F6-6BA2-95D9507EC100}"/>
              </a:ext>
            </a:extLst>
          </p:cNvPr>
          <p:cNvSpPr/>
          <p:nvPr/>
        </p:nvSpPr>
        <p:spPr>
          <a:xfrm>
            <a:off x="1425544" y="2864479"/>
            <a:ext cx="2233965" cy="427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자동차 시장은 이미 포화 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B01C3E4-EBCB-A7A1-4AA9-494CCFE30640}"/>
              </a:ext>
            </a:extLst>
          </p:cNvPr>
          <p:cNvGrpSpPr/>
          <p:nvPr/>
        </p:nvGrpSpPr>
        <p:grpSpPr>
          <a:xfrm>
            <a:off x="12731479" y="668787"/>
            <a:ext cx="4735013" cy="2225990"/>
            <a:chOff x="6265728" y="2864478"/>
            <a:chExt cx="4735013" cy="222599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A274EFF-EC35-7352-C969-3CE46ACA4BAA}"/>
                </a:ext>
              </a:extLst>
            </p:cNvPr>
            <p:cNvSpPr/>
            <p:nvPr/>
          </p:nvSpPr>
          <p:spPr>
            <a:xfrm>
              <a:off x="6265728" y="2864478"/>
              <a:ext cx="4735013" cy="9577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보험사들이 수익성 확보를 위해 다양한 상품 출시 </a:t>
              </a:r>
              <a:r>
                <a:rPr lang="en-US" altLang="ko-KR"/>
                <a:t>-&gt; </a:t>
              </a:r>
              <a:r>
                <a:rPr lang="ko-KR" altLang="en-US"/>
                <a:t>소비자 선택지 많아짐 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9016BF5-7794-D946-5FA7-E67052F87D5E}"/>
                </a:ext>
              </a:extLst>
            </p:cNvPr>
            <p:cNvSpPr/>
            <p:nvPr/>
          </p:nvSpPr>
          <p:spPr>
            <a:xfrm>
              <a:off x="6265728" y="4132687"/>
              <a:ext cx="4735013" cy="9577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금감원 </a:t>
              </a:r>
              <a:r>
                <a:rPr lang="en-US" altLang="ko-KR"/>
                <a:t>“</a:t>
              </a:r>
              <a:r>
                <a:rPr lang="ko-KR" altLang="en-US"/>
                <a:t>자동차보험은 공공성과 국민생활 밀접성이 매우 큰 상품</a:t>
              </a:r>
              <a:r>
                <a:rPr lang="en-US" altLang="ko-KR"/>
                <a:t>“ </a:t>
              </a:r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9A296F3-6321-8F76-E6A4-E016B99BE6F7}"/>
              </a:ext>
            </a:extLst>
          </p:cNvPr>
          <p:cNvSpPr/>
          <p:nvPr/>
        </p:nvSpPr>
        <p:spPr>
          <a:xfrm>
            <a:off x="6944991" y="296519"/>
            <a:ext cx="4551684" cy="8816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차량은 계속 증가하여 포화 상태이지만 </a:t>
            </a:r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보험은 다양한 상품이 출시되며 소비자 혼란을 일으킴 </a:t>
            </a:r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정부에서 문제 인식하고 정책  개선</a:t>
            </a:r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F0BBC0F-10C7-D825-4553-64C9712393A6}"/>
              </a:ext>
            </a:extLst>
          </p:cNvPr>
          <p:cNvSpPr/>
          <p:nvPr/>
        </p:nvSpPr>
        <p:spPr>
          <a:xfrm>
            <a:off x="6034123" y="2864479"/>
            <a:ext cx="2233965" cy="427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그러나 보험시장은</a:t>
            </a:r>
            <a:r>
              <a:rPr lang="en-US" altLang="ko-KR"/>
              <a:t>? </a:t>
            </a:r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FA7B704-7239-9C1C-4399-7FE7B47C2E7F}"/>
              </a:ext>
            </a:extLst>
          </p:cNvPr>
          <p:cNvSpPr/>
          <p:nvPr/>
        </p:nvSpPr>
        <p:spPr>
          <a:xfrm>
            <a:off x="8605838" y="3475880"/>
            <a:ext cx="2747961" cy="699582"/>
          </a:xfrm>
          <a:prstGeom prst="roundRect">
            <a:avLst>
              <a:gd name="adj" fmla="val 50000"/>
            </a:avLst>
          </a:pr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22A9EDC-3249-CCAF-9AC1-9E13D83EAF23}"/>
              </a:ext>
            </a:extLst>
          </p:cNvPr>
          <p:cNvGrpSpPr/>
          <p:nvPr/>
        </p:nvGrpSpPr>
        <p:grpSpPr>
          <a:xfrm>
            <a:off x="6200812" y="3548720"/>
            <a:ext cx="2405024" cy="553903"/>
            <a:chOff x="6200812" y="3532301"/>
            <a:chExt cx="2405024" cy="553903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9854BF3-B73F-782E-E1E1-F596860A0AB3}"/>
                </a:ext>
              </a:extLst>
            </p:cNvPr>
            <p:cNvSpPr/>
            <p:nvPr/>
          </p:nvSpPr>
          <p:spPr>
            <a:xfrm>
              <a:off x="6513548" y="3532301"/>
              <a:ext cx="1779552" cy="194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80">
                  <a:solidFill>
                    <a:srgbClr val="2D3142"/>
                  </a:solidFill>
                </a:rPr>
                <a:t> </a:t>
              </a:r>
              <a:r>
                <a:rPr lang="en-US" altLang="ko-KR" sz="1400" spc="-80">
                  <a:solidFill>
                    <a:srgbClr val="2D3142"/>
                  </a:solidFill>
                </a:rPr>
                <a:t>- </a:t>
              </a:r>
              <a:r>
                <a:rPr lang="ko-KR" altLang="en-US" sz="1400" spc="-80">
                  <a:solidFill>
                    <a:srgbClr val="2D3142"/>
                  </a:solidFill>
                </a:rPr>
                <a:t>자동차 보험 시장 규모</a:t>
              </a:r>
              <a:r>
                <a:rPr lang="en-US" altLang="ko-KR" sz="1400" spc="-80">
                  <a:solidFill>
                    <a:srgbClr val="2D3142"/>
                  </a:solidFill>
                </a:rPr>
                <a:t>-</a:t>
              </a:r>
              <a:endParaRPr lang="ko-KR" altLang="en-US" sz="1400" spc="-80">
                <a:solidFill>
                  <a:srgbClr val="2D3142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5DEC43E-643F-354F-D64C-06F27B4F554D}"/>
                </a:ext>
              </a:extLst>
            </p:cNvPr>
            <p:cNvSpPr/>
            <p:nvPr/>
          </p:nvSpPr>
          <p:spPr>
            <a:xfrm>
              <a:off x="6200812" y="3727051"/>
              <a:ext cx="2405024" cy="359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80">
                  <a:solidFill>
                    <a:srgbClr val="2D3142"/>
                  </a:solidFill>
                  <a:latin typeface="+mj-ea"/>
                  <a:ea typeface="+mj-ea"/>
                </a:rPr>
                <a:t>N</a:t>
              </a:r>
              <a:r>
                <a:rPr lang="ko-KR" altLang="en-US" spc="-80">
                  <a:solidFill>
                    <a:srgbClr val="2D3142"/>
                  </a:solidFill>
                  <a:latin typeface="+mj-ea"/>
                  <a:ea typeface="+mj-ea"/>
                </a:rPr>
                <a:t> 조원 규모  </a:t>
              </a:r>
              <a:r>
                <a:rPr lang="en-US" altLang="ko-KR" spc="-80">
                  <a:solidFill>
                    <a:srgbClr val="2D3142"/>
                  </a:solidFill>
                  <a:latin typeface="+mj-ea"/>
                  <a:ea typeface="+mj-ea"/>
                </a:rPr>
                <a:t>(00</a:t>
              </a:r>
              <a:r>
                <a:rPr lang="ko-KR" altLang="en-US" spc="-80">
                  <a:solidFill>
                    <a:srgbClr val="2D3142"/>
                  </a:solidFill>
                  <a:latin typeface="+mj-ea"/>
                  <a:ea typeface="+mj-ea"/>
                </a:rPr>
                <a:t>년</a:t>
              </a:r>
              <a:r>
                <a:rPr lang="en-US" altLang="ko-KR" spc="-80">
                  <a:solidFill>
                    <a:srgbClr val="2D3142"/>
                  </a:solidFill>
                  <a:latin typeface="+mj-ea"/>
                  <a:ea typeface="+mj-ea"/>
                </a:rPr>
                <a:t> </a:t>
              </a:r>
              <a:r>
                <a:rPr lang="ko-KR" altLang="en-US" spc="-80">
                  <a:solidFill>
                    <a:srgbClr val="2D3142"/>
                  </a:solidFill>
                  <a:latin typeface="+mj-ea"/>
                  <a:ea typeface="+mj-ea"/>
                </a:rPr>
                <a:t>기준</a:t>
              </a:r>
              <a:r>
                <a:rPr lang="en-US" altLang="ko-KR" spc="-80">
                  <a:solidFill>
                    <a:srgbClr val="2D3142"/>
                  </a:solidFill>
                  <a:latin typeface="+mj-ea"/>
                  <a:ea typeface="+mj-ea"/>
                </a:rPr>
                <a:t>)</a:t>
              </a:r>
              <a:endParaRPr lang="ko-KR" altLang="en-US" spc="-80">
                <a:solidFill>
                  <a:srgbClr val="2D314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494B781-4744-7122-6DB2-4888EC28AFBF}"/>
              </a:ext>
            </a:extLst>
          </p:cNvPr>
          <p:cNvGrpSpPr/>
          <p:nvPr/>
        </p:nvGrpSpPr>
        <p:grpSpPr>
          <a:xfrm>
            <a:off x="6200812" y="4426817"/>
            <a:ext cx="5152987" cy="699582"/>
            <a:chOff x="6200812" y="3475880"/>
            <a:chExt cx="5152987" cy="69958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ADF348A7-1F2A-0472-61A5-439A9C6E3957}"/>
                </a:ext>
              </a:extLst>
            </p:cNvPr>
            <p:cNvSpPr/>
            <p:nvPr/>
          </p:nvSpPr>
          <p:spPr>
            <a:xfrm>
              <a:off x="8605838" y="3475880"/>
              <a:ext cx="2747961" cy="699582"/>
            </a:xfrm>
            <a:prstGeom prst="roundRect">
              <a:avLst>
                <a:gd name="adj" fmla="val 50000"/>
              </a:avLst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BA93CD63-1ED2-DD9D-E778-6EE28934CF88}"/>
                </a:ext>
              </a:extLst>
            </p:cNvPr>
            <p:cNvGrpSpPr/>
            <p:nvPr/>
          </p:nvGrpSpPr>
          <p:grpSpPr>
            <a:xfrm>
              <a:off x="6200812" y="3548720"/>
              <a:ext cx="2405024" cy="553903"/>
              <a:chOff x="6200812" y="3532301"/>
              <a:chExt cx="2405024" cy="553903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6804EE5-E591-EB7E-6174-D1EB630197EB}"/>
                  </a:ext>
                </a:extLst>
              </p:cNvPr>
              <p:cNvSpPr/>
              <p:nvPr/>
            </p:nvSpPr>
            <p:spPr>
              <a:xfrm>
                <a:off x="6513548" y="3532301"/>
                <a:ext cx="1779552" cy="1947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</a:rPr>
                  <a:t> </a:t>
                </a:r>
                <a:r>
                  <a:rPr lang="en-US" altLang="ko-KR" sz="1400" spc="-80">
                    <a:solidFill>
                      <a:srgbClr val="2D3142"/>
                    </a:solidFill>
                  </a:rPr>
                  <a:t>- </a:t>
                </a:r>
                <a:r>
                  <a:rPr lang="ko-KR" altLang="en-US" sz="1400" spc="-80">
                    <a:solidFill>
                      <a:srgbClr val="2D3142"/>
                    </a:solidFill>
                  </a:rPr>
                  <a:t>보험 수익성 활성화</a:t>
                </a:r>
                <a:r>
                  <a:rPr lang="en-US" altLang="ko-KR" sz="1400" spc="-80">
                    <a:solidFill>
                      <a:srgbClr val="2D3142"/>
                    </a:solidFill>
                  </a:rPr>
                  <a:t>-</a:t>
                </a:r>
                <a:endParaRPr lang="ko-KR" altLang="en-US" sz="1400" spc="-80">
                  <a:solidFill>
                    <a:srgbClr val="2D3142"/>
                  </a:solidFill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FF98262-8BB3-82A5-8998-2CFFDE6F13C6}"/>
                  </a:ext>
                </a:extLst>
              </p:cNvPr>
              <p:cNvSpPr/>
              <p:nvPr/>
            </p:nvSpPr>
            <p:spPr>
              <a:xfrm>
                <a:off x="6200812" y="3727051"/>
                <a:ext cx="2405024" cy="359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pc="-80">
                    <a:solidFill>
                      <a:srgbClr val="2D3142"/>
                    </a:solidFill>
                    <a:latin typeface="+mj-ea"/>
                    <a:ea typeface="+mj-ea"/>
                  </a:rPr>
                  <a:t>다양한 보험 서비스 제공</a:t>
                </a: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0CB5BDE-6DC6-9F73-8574-FE6912D5202E}"/>
              </a:ext>
            </a:extLst>
          </p:cNvPr>
          <p:cNvGrpSpPr/>
          <p:nvPr/>
        </p:nvGrpSpPr>
        <p:grpSpPr>
          <a:xfrm>
            <a:off x="6200812" y="5377754"/>
            <a:ext cx="5152987" cy="699582"/>
            <a:chOff x="6200812" y="3475880"/>
            <a:chExt cx="5152987" cy="699582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6E2AE1F1-40B7-0F26-771D-23DBD27B0E17}"/>
                </a:ext>
              </a:extLst>
            </p:cNvPr>
            <p:cNvSpPr/>
            <p:nvPr/>
          </p:nvSpPr>
          <p:spPr>
            <a:xfrm>
              <a:off x="8605838" y="3475880"/>
              <a:ext cx="2747961" cy="699582"/>
            </a:xfrm>
            <a:prstGeom prst="roundRect">
              <a:avLst>
                <a:gd name="adj" fmla="val 50000"/>
              </a:avLst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1A95C13-EB0F-7548-56DD-8890843268AE}"/>
                </a:ext>
              </a:extLst>
            </p:cNvPr>
            <p:cNvGrpSpPr/>
            <p:nvPr/>
          </p:nvGrpSpPr>
          <p:grpSpPr>
            <a:xfrm>
              <a:off x="6200812" y="3548720"/>
              <a:ext cx="2405024" cy="553903"/>
              <a:chOff x="6200812" y="3532301"/>
              <a:chExt cx="2405024" cy="553903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223B498-DEFF-42A9-300E-411281106DDF}"/>
                  </a:ext>
                </a:extLst>
              </p:cNvPr>
              <p:cNvSpPr/>
              <p:nvPr/>
            </p:nvSpPr>
            <p:spPr>
              <a:xfrm>
                <a:off x="6513548" y="3532301"/>
                <a:ext cx="1779552" cy="1947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</a:rPr>
                  <a:t> </a:t>
                </a:r>
                <a:r>
                  <a:rPr lang="en-US" altLang="ko-KR" sz="1400" spc="-80">
                    <a:solidFill>
                      <a:srgbClr val="2D3142"/>
                    </a:solidFill>
                  </a:rPr>
                  <a:t>- </a:t>
                </a:r>
                <a:r>
                  <a:rPr lang="ko-KR" altLang="en-US" sz="1400" spc="-80">
                    <a:solidFill>
                      <a:srgbClr val="2D3142"/>
                    </a:solidFill>
                  </a:rPr>
                  <a:t>가입 방식 변화</a:t>
                </a:r>
                <a:r>
                  <a:rPr lang="en-US" altLang="ko-KR" sz="1400" spc="-80">
                    <a:solidFill>
                      <a:srgbClr val="2D3142"/>
                    </a:solidFill>
                  </a:rPr>
                  <a:t>-</a:t>
                </a:r>
                <a:endParaRPr lang="ko-KR" altLang="en-US" sz="1400" spc="-80">
                  <a:solidFill>
                    <a:srgbClr val="2D3142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1164CDB-2C89-8538-AE27-004025F974B4}"/>
                  </a:ext>
                </a:extLst>
              </p:cNvPr>
              <p:cNvSpPr/>
              <p:nvPr/>
            </p:nvSpPr>
            <p:spPr>
              <a:xfrm>
                <a:off x="6200812" y="3727051"/>
                <a:ext cx="2405024" cy="359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pc="-80">
                    <a:solidFill>
                      <a:srgbClr val="2D3142"/>
                    </a:solidFill>
                    <a:latin typeface="+mj-ea"/>
                    <a:ea typeface="+mj-ea"/>
                  </a:rPr>
                  <a:t>온라인</a:t>
                </a:r>
                <a:r>
                  <a:rPr lang="en-US" altLang="ko-KR" spc="-80">
                    <a:solidFill>
                      <a:srgbClr val="2D3142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pc="-80">
                    <a:solidFill>
                      <a:srgbClr val="2D3142"/>
                    </a:solidFill>
                    <a:latin typeface="+mj-ea"/>
                    <a:ea typeface="+mj-ea"/>
                  </a:rPr>
                  <a:t>비대면 가입 증가</a:t>
                </a:r>
              </a:p>
            </p:txBody>
          </p:sp>
        </p:grp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288A3D7-58D3-63BB-79E2-5B370391C5FF}"/>
              </a:ext>
            </a:extLst>
          </p:cNvPr>
          <p:cNvSpPr/>
          <p:nvPr/>
        </p:nvSpPr>
        <p:spPr>
          <a:xfrm>
            <a:off x="8832581" y="3493867"/>
            <a:ext cx="2405024" cy="67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80">
                <a:solidFill>
                  <a:schemeClr val="bg1"/>
                </a:solidFill>
                <a:latin typeface="+mj-ea"/>
                <a:ea typeface="+mj-ea"/>
              </a:rPr>
              <a:t>대규모 어쩌고 저쩌고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F8B4D84-A7E6-9677-B2A5-27E91542734D}"/>
              </a:ext>
            </a:extLst>
          </p:cNvPr>
          <p:cNvSpPr/>
          <p:nvPr/>
        </p:nvSpPr>
        <p:spPr>
          <a:xfrm>
            <a:off x="8832581" y="4428867"/>
            <a:ext cx="2405024" cy="67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80">
                <a:solidFill>
                  <a:schemeClr val="bg1"/>
                </a:solidFill>
                <a:latin typeface="+mj-ea"/>
                <a:ea typeface="+mj-ea"/>
              </a:rPr>
              <a:t>소비자 선택지  다양화 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94BADE-2EE1-C193-A581-F1321621D18A}"/>
              </a:ext>
            </a:extLst>
          </p:cNvPr>
          <p:cNvSpPr/>
          <p:nvPr/>
        </p:nvSpPr>
        <p:spPr>
          <a:xfrm>
            <a:off x="8832581" y="5377754"/>
            <a:ext cx="2405024" cy="67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80">
                <a:solidFill>
                  <a:schemeClr val="bg1"/>
                </a:solidFill>
                <a:latin typeface="+mj-ea"/>
                <a:ea typeface="+mj-ea"/>
              </a:rPr>
              <a:t>가입 채널의 디지털 전환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BA10A48-54B4-DB41-C625-AC91C844DAFF}"/>
              </a:ext>
            </a:extLst>
          </p:cNvPr>
          <p:cNvSpPr/>
          <p:nvPr/>
        </p:nvSpPr>
        <p:spPr>
          <a:xfrm>
            <a:off x="13267459" y="5671098"/>
            <a:ext cx="2278743" cy="1117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2024</a:t>
            </a:r>
            <a:r>
              <a:rPr lang="ko-KR" altLang="en-US"/>
              <a:t>년 자동차보험 사업실적 </a:t>
            </a:r>
            <a:br>
              <a:rPr lang="en-US" altLang="ko-KR"/>
            </a:br>
            <a:r>
              <a:rPr lang="ko-KR" altLang="en-US"/>
              <a:t>금융감독원 </a:t>
            </a:r>
            <a:r>
              <a:rPr lang="en-US" altLang="ko-KR"/>
              <a:t>_ </a:t>
            </a:r>
            <a:r>
              <a:rPr lang="ko-KR" altLang="en-US"/>
              <a:t>보도자료</a:t>
            </a:r>
            <a:endParaRPr lang="en-US" altLang="ko-KR"/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9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D37F-3F55-20C2-B1C5-534BF8B3E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691F241-2B63-CFA5-CA85-285A0DF9E14E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B67B1DD-603F-F288-76A6-D708E476D25F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4AF6593-1C4A-2DE3-85EC-6D7FD2420930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594D40-E482-886C-8DEE-40DAA7355017}"/>
              </a:ext>
            </a:extLst>
          </p:cNvPr>
          <p:cNvSpPr/>
          <p:nvPr/>
        </p:nvSpPr>
        <p:spPr>
          <a:xfrm>
            <a:off x="1393556" y="2240280"/>
            <a:ext cx="9891109" cy="3921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문제점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b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1.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정보 접근의 어려움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어디서 정확하고 신뢰할 수 있는 정보를 얻어야할지 모름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공식 홈페이지만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블로그 등은 구라가 많음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)</a:t>
            </a:r>
            <a:b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2.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&amp;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전문용어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자기차량손해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?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무보험차상해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?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대물한도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?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등 어려운 단어로 인한 비전문가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초보자들에게 이해도 저하 </a:t>
            </a:r>
            <a:b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3.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선택의 피로도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내가 비교하고 골라보고 해야함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. </a:t>
            </a:r>
          </a:p>
          <a:p>
            <a:pPr algn="ctr"/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4.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비대면 상담의 한계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단순 챗봇은 있음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정해진 답만 하고 내가 원하는건 안 함 </a:t>
            </a:r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29ABBE-9D09-7894-D526-B7F6DE060FF8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0A9A2B-A2E2-2154-E001-07A97053377A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788080-128B-7370-9FF1-47C15D8EA328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46E669-79DD-E4E2-68A5-1EE314880C18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3F4088-42FF-2CE3-85A7-D4A61DFAC6AA}"/>
              </a:ext>
            </a:extLst>
          </p:cNvPr>
          <p:cNvSpPr/>
          <p:nvPr/>
        </p:nvSpPr>
        <p:spPr>
          <a:xfrm>
            <a:off x="9083385" y="1034243"/>
            <a:ext cx="2002787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왼쪽 주요 문장 </a:t>
            </a:r>
            <a:endParaRPr lang="en-US" altLang="ko-KR"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5EAB4C-FBEB-47D1-CE25-468B93A8BB38}"/>
              </a:ext>
            </a:extLst>
          </p:cNvPr>
          <p:cNvSpPr txBox="1"/>
          <p:nvPr/>
        </p:nvSpPr>
        <p:spPr>
          <a:xfrm>
            <a:off x="12518572" y="2787694"/>
            <a:ext cx="660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9210" algn="l">
              <a:buNone/>
            </a:pP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➊ 플랫폼 보험 비교</a:t>
            </a:r>
            <a:r>
              <a:rPr lang="en-US" altLang="ko-KR" b="0" i="0">
                <a:solidFill>
                  <a:srgbClr val="666666"/>
                </a:solidFill>
                <a:effectLst/>
                <a:latin typeface="Noto Sans Korean"/>
              </a:rPr>
              <a:t>·</a:t>
            </a: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추천서비스 </a:t>
            </a:r>
            <a:r>
              <a:rPr lang="en-US" altLang="ko-KR" b="0" i="0">
                <a:solidFill>
                  <a:srgbClr val="666666"/>
                </a:solidFill>
                <a:effectLst/>
                <a:latin typeface="Noto Sans Korean"/>
              </a:rPr>
              <a:t>1</a:t>
            </a: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년여</a:t>
            </a:r>
            <a:r>
              <a:rPr lang="en-US" altLang="ko-KR" b="0" i="0">
                <a:solidFill>
                  <a:srgbClr val="666666"/>
                </a:solidFill>
                <a:effectLst/>
                <a:latin typeface="Noto Sans Korean"/>
              </a:rPr>
              <a:t>(‘24.1</a:t>
            </a: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월</a:t>
            </a:r>
            <a:r>
              <a:rPr lang="en-US" altLang="ko-KR" b="0" i="0">
                <a:solidFill>
                  <a:srgbClr val="666666"/>
                </a:solidFill>
                <a:effectLst/>
                <a:latin typeface="Noto Sans Korean"/>
              </a:rPr>
              <a:t>~’25.2</a:t>
            </a: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월</a:t>
            </a:r>
            <a:r>
              <a:rPr lang="en-US" altLang="ko-KR" b="0" i="0">
                <a:solidFill>
                  <a:srgbClr val="666666"/>
                </a:solidFill>
                <a:effectLst/>
                <a:latin typeface="Noto Sans Korean"/>
              </a:rPr>
              <a:t>) </a:t>
            </a: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동안 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약 </a:t>
            </a:r>
            <a:r>
              <a:rPr lang="en-US" altLang="ko-KR" b="1" i="0">
                <a:solidFill>
                  <a:srgbClr val="666666"/>
                </a:solidFill>
                <a:effectLst/>
                <a:latin typeface="Noto Sans Korean"/>
              </a:rPr>
              <a:t>185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만건</a:t>
            </a: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의 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비교</a:t>
            </a:r>
            <a:r>
              <a:rPr lang="en-US" altLang="ko-KR" b="1" i="0">
                <a:solidFill>
                  <a:srgbClr val="666666"/>
                </a:solidFill>
                <a:effectLst/>
                <a:latin typeface="Noto Sans Korean"/>
              </a:rPr>
              <a:t>·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추천 이용</a:t>
            </a:r>
            <a:r>
              <a:rPr lang="en-US" altLang="ko-KR" b="0" i="0">
                <a:solidFill>
                  <a:srgbClr val="666666"/>
                </a:solidFill>
                <a:effectLst/>
                <a:latin typeface="Noto Sans Korean"/>
              </a:rPr>
              <a:t>, 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약 </a:t>
            </a:r>
            <a:r>
              <a:rPr lang="en-US" altLang="ko-KR" b="1" i="0">
                <a:solidFill>
                  <a:srgbClr val="666666"/>
                </a:solidFill>
                <a:effectLst/>
                <a:latin typeface="Noto Sans Korean"/>
              </a:rPr>
              <a:t>28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만건</a:t>
            </a: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의 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보험계약 체결 → 용이한 상품비교로 보험료 경쟁 촉진</a:t>
            </a:r>
            <a:endParaRPr lang="ko-KR" altLang="en-US" b="0" i="0">
              <a:solidFill>
                <a:srgbClr val="666666"/>
              </a:solidFill>
              <a:effectLst/>
              <a:latin typeface="Noto Sans Korean"/>
            </a:endParaRPr>
          </a:p>
          <a:p>
            <a:pPr marR="29210" algn="l">
              <a:buNone/>
            </a:pP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 </a:t>
            </a:r>
          </a:p>
          <a:p>
            <a:pPr marR="29210" algn="l">
              <a:buNone/>
            </a:pP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 </a:t>
            </a:r>
            <a:r>
              <a:rPr lang="en-US" altLang="ko-KR" b="0" i="0">
                <a:solidFill>
                  <a:srgbClr val="666666"/>
                </a:solidFill>
                <a:effectLst/>
                <a:latin typeface="Noto Sans Korean"/>
              </a:rPr>
              <a:t>- 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자동차보험</a:t>
            </a: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의 경우 동일기간 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약 </a:t>
            </a:r>
            <a:r>
              <a:rPr lang="en-US" altLang="ko-KR" b="1" i="0">
                <a:solidFill>
                  <a:srgbClr val="666666"/>
                </a:solidFill>
                <a:effectLst/>
                <a:latin typeface="Noto Sans Korean"/>
              </a:rPr>
              <a:t>148.6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만건 비교</a:t>
            </a:r>
            <a:r>
              <a:rPr lang="en-US" altLang="ko-KR" b="1" i="0">
                <a:solidFill>
                  <a:srgbClr val="666666"/>
                </a:solidFill>
                <a:effectLst/>
                <a:latin typeface="Noto Sans Korean"/>
              </a:rPr>
              <a:t>·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추천</a:t>
            </a: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 이용</a:t>
            </a:r>
            <a:r>
              <a:rPr lang="en-US" altLang="ko-KR" b="0" i="0">
                <a:solidFill>
                  <a:srgbClr val="666666"/>
                </a:solidFill>
                <a:effectLst/>
                <a:latin typeface="Noto Sans Korean"/>
              </a:rPr>
              <a:t>, 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약 </a:t>
            </a:r>
            <a:r>
              <a:rPr lang="en-US" altLang="ko-KR" b="1" i="0">
                <a:solidFill>
                  <a:srgbClr val="666666"/>
                </a:solidFill>
                <a:effectLst/>
                <a:latin typeface="Noto Sans Korean"/>
              </a:rPr>
              <a:t>14</a:t>
            </a:r>
            <a:r>
              <a:rPr lang="ko-KR" altLang="en-US" b="1" i="0">
                <a:solidFill>
                  <a:srgbClr val="666666"/>
                </a:solidFill>
                <a:effectLst/>
                <a:latin typeface="Noto Sans Korean"/>
              </a:rPr>
              <a:t>만건 보험계약 체결</a:t>
            </a:r>
            <a:endParaRPr lang="ko-KR" altLang="en-US" b="0" i="0">
              <a:solidFill>
                <a:srgbClr val="666666"/>
              </a:solidFill>
              <a:effectLst/>
              <a:latin typeface="Noto Sans Korean"/>
            </a:endParaRPr>
          </a:p>
          <a:p>
            <a:pPr marR="29210" algn="l">
              <a:buNone/>
            </a:pPr>
            <a:r>
              <a:rPr lang="ko-KR" altLang="en-US" b="0" i="0">
                <a:solidFill>
                  <a:srgbClr val="666666"/>
                </a:solidFill>
                <a:effectLst/>
                <a:latin typeface="Noto Sans Korean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06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18B60C-AFB7-B6AC-D9ED-5E305BAF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72"/>
            <a:ext cx="12192000" cy="5830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FA7FE-9085-0FD0-9892-382F7D84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028"/>
            <a:ext cx="12192000" cy="58587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2D79DC-A495-FC75-0719-063824F71249}"/>
              </a:ext>
            </a:extLst>
          </p:cNvPr>
          <p:cNvSpPr/>
          <p:nvPr/>
        </p:nvSpPr>
        <p:spPr>
          <a:xfrm>
            <a:off x="4295775" y="3762375"/>
            <a:ext cx="3581400" cy="923925"/>
          </a:xfrm>
          <a:prstGeom prst="rect">
            <a:avLst/>
          </a:prstGeom>
          <a:noFill/>
          <a:ln w="57150">
            <a:solidFill>
              <a:srgbClr val="B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BD903B-9CDB-5183-1098-98A6F23C6DF2}"/>
              </a:ext>
            </a:extLst>
          </p:cNvPr>
          <p:cNvSpPr/>
          <p:nvPr/>
        </p:nvSpPr>
        <p:spPr>
          <a:xfrm>
            <a:off x="6719888" y="4329113"/>
            <a:ext cx="914400" cy="2428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사전신청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70C656-FAB5-1812-BF84-DC8B542C801B}"/>
              </a:ext>
            </a:extLst>
          </p:cNvPr>
          <p:cNvSpPr/>
          <p:nvPr/>
        </p:nvSpPr>
        <p:spPr>
          <a:xfrm>
            <a:off x="4371975" y="9098279"/>
            <a:ext cx="3581400" cy="255271"/>
          </a:xfrm>
          <a:prstGeom prst="rect">
            <a:avLst/>
          </a:prstGeom>
          <a:noFill/>
          <a:ln w="57150">
            <a:solidFill>
              <a:srgbClr val="B000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4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6E247-3CA8-EF56-904A-B0E3E6BE7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8A0863E-7FCF-FB7C-2488-E1E239815876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1670D214-BF01-3CA1-20CC-7343A70572B0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DD9B4F4-394B-9A4B-53CD-5FBFD7C5219A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A95248-BF36-24B1-25B3-1DB7C1EB779A}"/>
              </a:ext>
            </a:extLst>
          </p:cNvPr>
          <p:cNvSpPr/>
          <p:nvPr/>
        </p:nvSpPr>
        <p:spPr>
          <a:xfrm>
            <a:off x="1393556" y="2240280"/>
            <a:ext cx="9891109" cy="3921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&lt;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차별화 포인트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&gt; </a:t>
            </a:r>
            <a:b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1.LLM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기반 자연어 이해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&amp;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생성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사람이 말하는것처럼 질문을 이해하고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딱딱한 약관 내용을 마치 친구가 설명해주듯 친절하고 쉽게 바꿔서 알려줄 수 있나늗 점 </a:t>
            </a:r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기존 챗봇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키워드에 맞춰서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–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우리 챗봇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문맥을 이해하고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? </a:t>
            </a:r>
          </a:p>
          <a:p>
            <a:pPr algn="ctr"/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2. RAG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기반 정확성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&amp;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최신성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LLM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만 쓰면 거짓 정보와 허황된 말을 해주는데 우린 데이터 기반으로 대답하는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RAG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기술 강조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!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최신 정보들로 구성</a:t>
            </a:r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b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3.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개인 맞춤형 정보 제공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사용자 질문 맥락이나 과거 대화 이력을 바탕으로 개인화된 필요한 정보만 뽑아줄 수 있음 </a:t>
            </a:r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4. 24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시간 접근성 향상 </a:t>
            </a:r>
            <a:r>
              <a:rPr lang="en-US" altLang="ko-KR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>
                <a:latin typeface="프리젠테이션 5 Medium" pitchFamily="2" charset="-127"/>
                <a:ea typeface="프리젠테이션 5 Medium" pitchFamily="2" charset="-127"/>
              </a:rPr>
              <a:t>언제 어디서나 궁금할 때 확인할 수 있는 내손안의 보험설계사</a:t>
            </a:r>
            <a:endParaRPr lang="en-US" altLang="ko-KR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6C26B3-DF4A-448F-73C4-1F14B01A764F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9C3A95-9658-FE08-6AB0-257621531836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47BA98-FF73-F82D-BC83-E06E2D7FEF42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776CEA-0AE8-648A-58B9-2E3C7CAB74D3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524631-47B1-489E-A6C3-6BB3AE870C61}"/>
              </a:ext>
            </a:extLst>
          </p:cNvPr>
          <p:cNvSpPr/>
          <p:nvPr/>
        </p:nvSpPr>
        <p:spPr>
          <a:xfrm>
            <a:off x="9083385" y="1034243"/>
            <a:ext cx="2002787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왼쪽 주요 문장 </a:t>
            </a:r>
            <a:endParaRPr lang="en-US" altLang="ko-KR"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</p:spTree>
    <p:extLst>
      <p:ext uri="{BB962C8B-B14F-4D97-AF65-F5344CB8AC3E}">
        <p14:creationId xmlns:p14="http://schemas.microsoft.com/office/powerpoint/2010/main" val="3028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C5389-E586-5FCD-A0B9-DC346F386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76DA606-7376-14AB-D09C-28B6246660C3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89214EC2-DB1E-0E87-FA8A-9EADA8156C89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47835A21-AADA-41EC-22D3-E2BC67D7C022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6D1C65-86FE-559C-7DF4-91518B98999B}"/>
              </a:ext>
            </a:extLst>
          </p:cNvPr>
          <p:cNvSpPr/>
          <p:nvPr/>
        </p:nvSpPr>
        <p:spPr>
          <a:xfrm>
            <a:off x="1393556" y="2240280"/>
            <a:ext cx="9891109" cy="46177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/>
              <a:t>페르소나 </a:t>
            </a:r>
            <a:r>
              <a:rPr lang="en-US" altLang="ko-KR" sz="1600" b="1"/>
              <a:t>1: </a:t>
            </a:r>
            <a:r>
              <a:rPr lang="ko-KR" altLang="en-US" sz="1600" b="1"/>
              <a:t>사회초년생 </a:t>
            </a:r>
            <a:r>
              <a:rPr lang="en-US" altLang="ko-KR" sz="1600" b="1"/>
              <a:t>'</a:t>
            </a:r>
            <a:r>
              <a:rPr lang="ko-KR" altLang="en-US" sz="1600" b="1"/>
              <a:t>김초보</a:t>
            </a:r>
            <a:r>
              <a:rPr lang="en-US" altLang="ko-KR" sz="1600" b="1"/>
              <a:t>' (20</a:t>
            </a:r>
            <a:r>
              <a:rPr lang="ko-KR" altLang="en-US" sz="1600" b="1"/>
              <a:t>대 중반</a:t>
            </a:r>
            <a:r>
              <a:rPr lang="en-US" altLang="ko-KR" sz="1600" b="1"/>
              <a:t>)</a:t>
            </a:r>
            <a:endParaRPr lang="ko-KR" altLang="en-US" sz="1600"/>
          </a:p>
          <a:p>
            <a:pPr lvl="1"/>
            <a:r>
              <a:rPr lang="ko-KR" altLang="en-US" sz="1600" b="1"/>
              <a:t>상황</a:t>
            </a:r>
            <a:r>
              <a:rPr lang="en-US" altLang="ko-KR" sz="1600" b="1"/>
              <a:t>:</a:t>
            </a:r>
            <a:r>
              <a:rPr lang="ko-KR" altLang="en-US" sz="1600"/>
              <a:t> 난생 처음 자차 보험 가입하는데</a:t>
            </a:r>
            <a:r>
              <a:rPr lang="en-US" altLang="ko-KR" sz="1600"/>
              <a:t>, </a:t>
            </a:r>
            <a:r>
              <a:rPr lang="ko-KR" altLang="en-US" sz="1600"/>
              <a:t>뭔 약관이 이리 복잡하고 어려운지</a:t>
            </a:r>
            <a:r>
              <a:rPr lang="en-US" altLang="ko-KR" sz="1600"/>
              <a:t>. </a:t>
            </a:r>
            <a:r>
              <a:rPr lang="ko-KR" altLang="en-US" sz="1600"/>
              <a:t>주변 친구들도 아는 거 없고</a:t>
            </a:r>
            <a:r>
              <a:rPr lang="en-US" altLang="ko-KR" sz="1600"/>
              <a:t>, </a:t>
            </a:r>
            <a:r>
              <a:rPr lang="ko-KR" altLang="en-US" sz="1600"/>
              <a:t>다이렉트 보험은 너무 복잡하고</a:t>
            </a:r>
            <a:r>
              <a:rPr lang="en-US" altLang="ko-KR" sz="1600"/>
              <a:t>... '</a:t>
            </a:r>
            <a:r>
              <a:rPr lang="ko-KR" altLang="en-US" sz="1600"/>
              <a:t>보험료가 뭐가 이렇게 비싸</a:t>
            </a:r>
            <a:r>
              <a:rPr lang="en-US" altLang="ko-KR" sz="1600"/>
              <a:t>!?' </a:t>
            </a:r>
            <a:r>
              <a:rPr lang="ko-KR" altLang="en-US" sz="1600"/>
              <a:t>맨날 고민</a:t>
            </a:r>
            <a:r>
              <a:rPr lang="en-US" altLang="ko-KR" sz="1600"/>
              <a:t>. </a:t>
            </a:r>
          </a:p>
          <a:p>
            <a:pPr lvl="1"/>
            <a:r>
              <a:rPr lang="en-US" altLang="ko-KR" sz="1600" b="1"/>
              <a:t>Pain Point:</a:t>
            </a:r>
            <a:r>
              <a:rPr lang="ko-KR" altLang="en-US" sz="1600"/>
              <a:t> 복잡한 용어 이해 부족</a:t>
            </a:r>
            <a:r>
              <a:rPr lang="en-US" altLang="ko-KR" sz="1600"/>
              <a:t>, </a:t>
            </a:r>
            <a:r>
              <a:rPr lang="ko-KR" altLang="en-US" sz="1600"/>
              <a:t>보험료가 왜 비싼지 모름</a:t>
            </a:r>
            <a:r>
              <a:rPr lang="en-US" altLang="ko-KR" sz="1600"/>
              <a:t>, </a:t>
            </a:r>
            <a:r>
              <a:rPr lang="ko-KR" altLang="en-US" sz="1600"/>
              <a:t>나에게 맞는 보장은 뭔지 답답</a:t>
            </a:r>
            <a:r>
              <a:rPr lang="en-US" altLang="ko-KR" sz="1600"/>
              <a:t>.</a:t>
            </a:r>
          </a:p>
          <a:p>
            <a:pPr lvl="1"/>
            <a:r>
              <a:rPr lang="ko-KR" altLang="en-US" sz="1600" b="1"/>
              <a:t>우리 챗봇이 해결</a:t>
            </a:r>
            <a:r>
              <a:rPr lang="en-US" altLang="ko-KR" sz="1600" b="1"/>
              <a:t>:</a:t>
            </a:r>
            <a:r>
              <a:rPr lang="ko-KR" altLang="en-US" sz="1600"/>
              <a:t> </a:t>
            </a:r>
            <a:r>
              <a:rPr lang="en-US" altLang="ko-KR" sz="1600"/>
              <a:t>"</a:t>
            </a:r>
            <a:r>
              <a:rPr lang="ko-KR" altLang="en-US" sz="1600"/>
              <a:t>꾸미 챗봇 덕분에 </a:t>
            </a:r>
            <a:r>
              <a:rPr lang="en-US" altLang="ko-KR" sz="1600"/>
              <a:t>'</a:t>
            </a:r>
            <a:r>
              <a:rPr lang="ko-KR" altLang="en-US" sz="1600"/>
              <a:t>자기부담금</a:t>
            </a:r>
            <a:r>
              <a:rPr lang="en-US" altLang="ko-KR" sz="1600"/>
              <a:t>' </a:t>
            </a:r>
            <a:r>
              <a:rPr lang="ko-KR" altLang="en-US" sz="1600"/>
              <a:t>같은 어려운 말도 쉽게 이해하고</a:t>
            </a:r>
            <a:r>
              <a:rPr lang="en-US" altLang="ko-KR" sz="1600"/>
              <a:t>, </a:t>
            </a:r>
            <a:r>
              <a:rPr lang="ko-KR" altLang="en-US" sz="1600"/>
              <a:t>내 나이에 딱 맞는 저렴하면서도 든든한 보험을 </a:t>
            </a:r>
            <a:r>
              <a:rPr lang="en-US" altLang="ko-KR" sz="1600"/>
              <a:t>10</a:t>
            </a:r>
            <a:r>
              <a:rPr lang="ko-KR" altLang="en-US" sz="1600"/>
              <a:t>분 만에 찾았어요</a:t>
            </a:r>
            <a:r>
              <a:rPr lang="en-US" altLang="ko-KR" sz="1600"/>
              <a:t>!"</a:t>
            </a:r>
          </a:p>
          <a:p>
            <a:r>
              <a:rPr lang="ko-KR" altLang="en-US" sz="1600" b="1"/>
              <a:t>페르소나 </a:t>
            </a:r>
            <a:r>
              <a:rPr lang="en-US" altLang="ko-KR" sz="1600" b="1"/>
              <a:t>2: </a:t>
            </a:r>
            <a:r>
              <a:rPr lang="ko-KR" altLang="en-US" sz="1600" b="1"/>
              <a:t>베테랑 운전자 </a:t>
            </a:r>
            <a:r>
              <a:rPr lang="en-US" altLang="ko-KR" sz="1600" b="1"/>
              <a:t>'</a:t>
            </a:r>
            <a:r>
              <a:rPr lang="ko-KR" altLang="en-US" sz="1600" b="1"/>
              <a:t>박현명</a:t>
            </a:r>
            <a:r>
              <a:rPr lang="en-US" altLang="ko-KR" sz="1600" b="1"/>
              <a:t>' (40</a:t>
            </a:r>
            <a:r>
              <a:rPr lang="ko-KR" altLang="en-US" sz="1600" b="1"/>
              <a:t>대 후반</a:t>
            </a:r>
            <a:r>
              <a:rPr lang="en-US" altLang="ko-KR" sz="1600" b="1"/>
              <a:t>)</a:t>
            </a:r>
            <a:endParaRPr lang="ko-KR" altLang="en-US" sz="1600"/>
          </a:p>
          <a:p>
            <a:pPr lvl="1"/>
            <a:r>
              <a:rPr lang="ko-KR" altLang="en-US" sz="1600" b="1"/>
              <a:t>상황</a:t>
            </a:r>
            <a:r>
              <a:rPr lang="en-US" altLang="ko-KR" sz="1600" b="1"/>
              <a:t>:</a:t>
            </a:r>
            <a:r>
              <a:rPr lang="ko-KR" altLang="en-US" sz="1600"/>
              <a:t> 갱신 시점이라 여러 회사 비교 중</a:t>
            </a:r>
            <a:r>
              <a:rPr lang="en-US" altLang="ko-KR" sz="1600"/>
              <a:t>. </a:t>
            </a:r>
            <a:r>
              <a:rPr lang="ko-KR" altLang="en-US" sz="1600"/>
              <a:t>작년에 사고 처리했는데</a:t>
            </a:r>
            <a:r>
              <a:rPr lang="en-US" altLang="ko-KR" sz="1600"/>
              <a:t>, </a:t>
            </a:r>
            <a:r>
              <a:rPr lang="ko-KR" altLang="en-US" sz="1600"/>
              <a:t>혹시 보험료 할증이나 할인이 정확히 어떻게 적용되는지</a:t>
            </a:r>
            <a:r>
              <a:rPr lang="en-US" altLang="ko-KR" sz="1600"/>
              <a:t>, </a:t>
            </a:r>
            <a:r>
              <a:rPr lang="ko-KR" altLang="en-US" sz="1600"/>
              <a:t>기존 약관에서 놓치고 가는 부분 없는지 확인하고 싶음</a:t>
            </a:r>
            <a:r>
              <a:rPr lang="en-US" altLang="ko-KR" sz="1600"/>
              <a:t>. </a:t>
            </a:r>
            <a:r>
              <a:rPr lang="ko-KR" altLang="en-US" sz="1600"/>
              <a:t>근데 상담원한테 매번 물어보기 눈치 보임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 b="1"/>
              <a:t>Pain Point:</a:t>
            </a:r>
            <a:r>
              <a:rPr lang="ko-KR" altLang="en-US" sz="1600"/>
              <a:t> 디테일한 약관 해석 필요</a:t>
            </a:r>
            <a:r>
              <a:rPr lang="en-US" altLang="ko-KR" sz="1600"/>
              <a:t>, </a:t>
            </a:r>
            <a:r>
              <a:rPr lang="ko-KR" altLang="en-US" sz="1600"/>
              <a:t>상담원 연결의 비효율성</a:t>
            </a:r>
            <a:r>
              <a:rPr lang="en-US" altLang="ko-KR" sz="1600"/>
              <a:t>, </a:t>
            </a:r>
            <a:r>
              <a:rPr lang="ko-KR" altLang="en-US" sz="1600"/>
              <a:t>정확한 비교 정보 부족</a:t>
            </a:r>
            <a:r>
              <a:rPr lang="en-US" altLang="ko-KR" sz="1600"/>
              <a:t>.</a:t>
            </a:r>
          </a:p>
          <a:p>
            <a:pPr lvl="1"/>
            <a:r>
              <a:rPr lang="ko-KR" altLang="en-US" sz="1600" b="1"/>
              <a:t>우리 챗봇이 해결</a:t>
            </a:r>
            <a:r>
              <a:rPr lang="en-US" altLang="ko-KR" sz="1600" b="1"/>
              <a:t>:</a:t>
            </a:r>
            <a:r>
              <a:rPr lang="ko-KR" altLang="en-US" sz="1600"/>
              <a:t> </a:t>
            </a:r>
            <a:r>
              <a:rPr lang="en-US" altLang="ko-KR" sz="1600"/>
              <a:t>"</a:t>
            </a:r>
            <a:r>
              <a:rPr lang="ko-KR" altLang="en-US" sz="1600"/>
              <a:t>꾸미 챗봇으로 내 보험 이력만 넣으니 작년 사고로 인한 할증률이랑 이번에 새로 가입할 때 유리한 특약까지 딱 알려줘서 엄청 스마트하게 갱신했어요</a:t>
            </a:r>
            <a:r>
              <a:rPr lang="en-US" altLang="ko-KR" sz="1600"/>
              <a:t>!"</a:t>
            </a:r>
          </a:p>
          <a:p>
            <a:r>
              <a:rPr lang="en-US" altLang="ko-KR" sz="1600"/>
              <a:t>(</a:t>
            </a:r>
            <a:r>
              <a:rPr lang="ko-KR" altLang="en-US" sz="1600"/>
              <a:t>선택</a:t>
            </a:r>
            <a:r>
              <a:rPr lang="en-US" altLang="ko-KR" sz="1600"/>
              <a:t>) </a:t>
            </a:r>
            <a:r>
              <a:rPr lang="ko-KR" altLang="en-US" sz="1600" b="1"/>
              <a:t>페르소나 </a:t>
            </a:r>
            <a:r>
              <a:rPr lang="en-US" altLang="ko-KR" sz="1600" b="1"/>
              <a:t>3: </a:t>
            </a:r>
            <a:r>
              <a:rPr lang="ko-KR" altLang="en-US" sz="1600" b="1"/>
              <a:t>정보취약계층 </a:t>
            </a:r>
            <a:r>
              <a:rPr lang="en-US" altLang="ko-KR" sz="1600" b="1"/>
              <a:t>'</a:t>
            </a:r>
            <a:r>
              <a:rPr lang="ko-KR" altLang="en-US" sz="1600" b="1"/>
              <a:t>최어르신</a:t>
            </a:r>
            <a:r>
              <a:rPr lang="en-US" altLang="ko-KR" sz="1600" b="1"/>
              <a:t>' (60</a:t>
            </a:r>
            <a:r>
              <a:rPr lang="ko-KR" altLang="en-US" sz="1600" b="1"/>
              <a:t>대 이상</a:t>
            </a:r>
            <a:r>
              <a:rPr lang="en-US" altLang="ko-KR" sz="1600" b="1"/>
              <a:t>)</a:t>
            </a:r>
            <a:endParaRPr lang="ko-KR" altLang="en-US" sz="1600"/>
          </a:p>
          <a:p>
            <a:pPr lvl="1"/>
            <a:r>
              <a:rPr lang="ko-KR" altLang="en-US" sz="1600" b="1"/>
              <a:t>상황</a:t>
            </a:r>
            <a:r>
              <a:rPr lang="en-US" altLang="ko-KR" sz="1600" b="1"/>
              <a:t>:</a:t>
            </a:r>
            <a:r>
              <a:rPr lang="ko-KR" altLang="en-US" sz="1600"/>
              <a:t> 나이가 들어 글씨도 잘 안 보이고</a:t>
            </a:r>
            <a:r>
              <a:rPr lang="en-US" altLang="ko-KR" sz="1600"/>
              <a:t>, </a:t>
            </a:r>
            <a:r>
              <a:rPr lang="ko-KR" altLang="en-US" sz="1600"/>
              <a:t>어려운 말은 더더욱 어려움</a:t>
            </a:r>
            <a:r>
              <a:rPr lang="en-US" altLang="ko-KR" sz="1600"/>
              <a:t>. </a:t>
            </a:r>
            <a:r>
              <a:rPr lang="ko-KR" altLang="en-US" sz="1600"/>
              <a:t>아들 도움 받긴 하지만 늘 미안함</a:t>
            </a:r>
            <a:r>
              <a:rPr lang="en-US" altLang="ko-KR" sz="1600"/>
              <a:t>. </a:t>
            </a:r>
            <a:r>
              <a:rPr lang="ko-KR" altLang="en-US" sz="1600"/>
              <a:t>보험 관련 전화 오면 보이스피싱 같기도 하고 무서움</a:t>
            </a:r>
            <a:r>
              <a:rPr lang="en-US" altLang="ko-KR" sz="1600"/>
              <a:t>.</a:t>
            </a:r>
          </a:p>
          <a:p>
            <a:pPr lvl="1"/>
            <a:r>
              <a:rPr lang="en-US" altLang="ko-KR" sz="1600" b="1"/>
              <a:t>Pain Point:</a:t>
            </a:r>
            <a:r>
              <a:rPr lang="ko-KR" altLang="en-US" sz="1600"/>
              <a:t> 디지털 소외</a:t>
            </a:r>
            <a:r>
              <a:rPr lang="en-US" altLang="ko-KR" sz="1600"/>
              <a:t>, </a:t>
            </a:r>
            <a:r>
              <a:rPr lang="ko-KR" altLang="en-US" sz="1600"/>
              <a:t>정보 불균형</a:t>
            </a:r>
            <a:r>
              <a:rPr lang="en-US" altLang="ko-KR" sz="1600"/>
              <a:t>, </a:t>
            </a:r>
            <a:r>
              <a:rPr lang="ko-KR" altLang="en-US" sz="1600"/>
              <a:t>직접 상담의 어려움</a:t>
            </a:r>
            <a:r>
              <a:rPr lang="en-US" altLang="ko-KR" sz="1600"/>
              <a:t>.</a:t>
            </a:r>
          </a:p>
          <a:p>
            <a:pPr lvl="1"/>
            <a:r>
              <a:rPr lang="ko-KR" altLang="en-US" sz="1600" b="1"/>
              <a:t>우리 챗봇이 해결</a:t>
            </a:r>
            <a:r>
              <a:rPr lang="en-US" altLang="ko-KR" sz="1600" b="1"/>
              <a:t>:</a:t>
            </a:r>
            <a:r>
              <a:rPr lang="ko-KR" altLang="en-US" sz="1600"/>
              <a:t> </a:t>
            </a:r>
            <a:r>
              <a:rPr lang="en-US" altLang="ko-KR" sz="1600"/>
              <a:t>"</a:t>
            </a:r>
            <a:r>
              <a:rPr lang="ko-KR" altLang="en-US" sz="1600"/>
              <a:t>음성으로 물어보니 또렷한 목소리로 쉽게 설명해줘서 이제 아들 도움 없이도 보험을 잘 알게 됐어요</a:t>
            </a:r>
            <a:r>
              <a:rPr lang="en-US" altLang="ko-KR" sz="1600"/>
              <a:t>. </a:t>
            </a:r>
            <a:r>
              <a:rPr lang="ko-KR" altLang="en-US" sz="1600"/>
              <a:t>이젠 든든해요</a:t>
            </a:r>
            <a:r>
              <a:rPr lang="en-US" altLang="ko-KR" sz="1600"/>
              <a:t>!"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4478CA-A097-D687-2571-66C5B2AF7502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6EDEAE-D5C4-7249-0D6D-B10630032A42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A332D7-A817-2DA1-C78F-20AB5DD33807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51D7A-8A8C-541D-83DE-A3B27BB6EDAA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A59B17-1455-0C21-8E5C-ECFE324014E9}"/>
              </a:ext>
            </a:extLst>
          </p:cNvPr>
          <p:cNvSpPr/>
          <p:nvPr/>
        </p:nvSpPr>
        <p:spPr>
          <a:xfrm>
            <a:off x="9083385" y="1034243"/>
            <a:ext cx="2002787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왼쪽 주요 문장 </a:t>
            </a:r>
            <a:endParaRPr lang="en-US" altLang="ko-KR"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</p:spTree>
    <p:extLst>
      <p:ext uri="{BB962C8B-B14F-4D97-AF65-F5344CB8AC3E}">
        <p14:creationId xmlns:p14="http://schemas.microsoft.com/office/powerpoint/2010/main" val="110815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차 프로젝트 PPT">
      <a:majorFont>
        <a:latin typeface="맑은 고딕"/>
        <a:ea typeface="프리젠테이션 8 ExtraBold"/>
        <a:cs typeface=""/>
      </a:majorFont>
      <a:minorFont>
        <a:latin typeface="맑은 고딕"/>
        <a:ea typeface="프리젠테이션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2394</Words>
  <Application>Microsoft Office PowerPoint</Application>
  <PresentationFormat>와이드스크린</PresentationFormat>
  <Paragraphs>434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프리젠테이션 8 ExtraBold</vt:lpstr>
      <vt:lpstr>Noto Sans Korean</vt:lpstr>
      <vt:lpstr>프리젠테이션 3 Light</vt:lpstr>
      <vt:lpstr>프리젠테이션 5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73</cp:revision>
  <dcterms:created xsi:type="dcterms:W3CDTF">2025-07-31T07:13:26Z</dcterms:created>
  <dcterms:modified xsi:type="dcterms:W3CDTF">2025-08-12T08:57:27Z</dcterms:modified>
</cp:coreProperties>
</file>